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3" r:id="rId2"/>
    <p:sldMasterId id="2147483665" r:id="rId3"/>
  </p:sldMasterIdLst>
  <p:notesMasterIdLst>
    <p:notesMasterId r:id="rId5"/>
  </p:notesMasterIdLst>
  <p:sldIdLst>
    <p:sldId id="262" r:id="rId4"/>
  </p:sldIdLst>
  <p:sldSz cx="7559675" cy="10691813"/>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guide id="3" pos="294" userDrawn="1">
          <p15:clr>
            <a:srgbClr val="A4A3A4"/>
          </p15:clr>
        </p15:guide>
        <p15:guide id="4" pos="44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名取 しのぶ" initials="名取" lastIdx="2" clrIdx="0">
    <p:extLst>
      <p:ext uri="{19B8F6BF-5375-455C-9EA6-DF929625EA0E}">
        <p15:presenceInfo xmlns:p15="http://schemas.microsoft.com/office/powerpoint/2012/main" userId="S-1-5-21-448539723-776561741-725345543-180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519" autoAdjust="0"/>
    <p:restoredTop sz="96339" autoAdjust="0"/>
  </p:normalViewPr>
  <p:slideViewPr>
    <p:cSldViewPr snapToGrid="0" snapToObjects="1">
      <p:cViewPr varScale="1">
        <p:scale>
          <a:sx n="50" d="100"/>
          <a:sy n="50" d="100"/>
        </p:scale>
        <p:origin x="3101" y="58"/>
      </p:cViewPr>
      <p:guideLst>
        <p:guide orient="horz" pos="3368"/>
        <p:guide pos="2381"/>
        <p:guide pos="294"/>
        <p:guide pos="446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53" d="100"/>
          <a:sy n="153" d="100"/>
        </p:scale>
        <p:origin x="372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71801" cy="499012"/>
          </a:xfrm>
          <a:prstGeom prst="rect">
            <a:avLst/>
          </a:prstGeom>
        </p:spPr>
        <p:txBody>
          <a:bodyPr vert="horz" lIns="91745" tIns="45873" rIns="91745" bIns="45873" rtlCol="0"/>
          <a:lstStyle>
            <a:lvl1pPr algn="l">
              <a:defRPr sz="1300"/>
            </a:lvl1pPr>
          </a:lstStyle>
          <a:p>
            <a:endParaRPr kumimoji="1" lang="ja-JP" altLang="en-US"/>
          </a:p>
        </p:txBody>
      </p:sp>
      <p:sp>
        <p:nvSpPr>
          <p:cNvPr id="3" name="日付プレースホルダー 2"/>
          <p:cNvSpPr>
            <a:spLocks noGrp="1"/>
          </p:cNvSpPr>
          <p:nvPr>
            <p:ph type="dt" idx="1"/>
          </p:nvPr>
        </p:nvSpPr>
        <p:spPr>
          <a:xfrm>
            <a:off x="3884613" y="1"/>
            <a:ext cx="2971801" cy="499012"/>
          </a:xfrm>
          <a:prstGeom prst="rect">
            <a:avLst/>
          </a:prstGeom>
        </p:spPr>
        <p:txBody>
          <a:bodyPr vert="horz" lIns="91745" tIns="45873" rIns="91745" bIns="45873" rtlCol="0"/>
          <a:lstStyle>
            <a:lvl1pPr algn="r">
              <a:defRPr sz="1300"/>
            </a:lvl1pPr>
          </a:lstStyle>
          <a:p>
            <a:fld id="{EFDF23AA-BDED-6748-8FB1-D76B428F0567}" type="datetimeFigureOut">
              <a:rPr kumimoji="1" lang="ja-JP" altLang="en-US" smtClean="0"/>
              <a:t>2023/7/18</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71725" cy="3357562"/>
          </a:xfrm>
          <a:prstGeom prst="rect">
            <a:avLst/>
          </a:prstGeom>
          <a:noFill/>
          <a:ln w="12700">
            <a:solidFill>
              <a:prstClr val="black"/>
            </a:solidFill>
          </a:ln>
        </p:spPr>
        <p:txBody>
          <a:bodyPr vert="horz" lIns="91745" tIns="45873" rIns="91745" bIns="45873" rtlCol="0" anchor="ctr"/>
          <a:lstStyle/>
          <a:p>
            <a:endParaRPr lang="ja-JP" altLang="en-US"/>
          </a:p>
        </p:txBody>
      </p:sp>
      <p:sp>
        <p:nvSpPr>
          <p:cNvPr id="5" name="ノート プレースホルダー 4"/>
          <p:cNvSpPr>
            <a:spLocks noGrp="1"/>
          </p:cNvSpPr>
          <p:nvPr>
            <p:ph type="body" sz="quarter" idx="3"/>
          </p:nvPr>
        </p:nvSpPr>
        <p:spPr>
          <a:xfrm>
            <a:off x="685800" y="4786362"/>
            <a:ext cx="5486400" cy="3916115"/>
          </a:xfrm>
          <a:prstGeom prst="rect">
            <a:avLst/>
          </a:prstGeom>
        </p:spPr>
        <p:txBody>
          <a:bodyPr vert="horz" lIns="91745" tIns="45873" rIns="91745" bIns="4587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6679"/>
            <a:ext cx="2971801" cy="499011"/>
          </a:xfrm>
          <a:prstGeom prst="rect">
            <a:avLst/>
          </a:prstGeom>
        </p:spPr>
        <p:txBody>
          <a:bodyPr vert="horz" lIns="91745" tIns="45873" rIns="91745" bIns="4587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84613" y="9446679"/>
            <a:ext cx="2971801" cy="499011"/>
          </a:xfrm>
          <a:prstGeom prst="rect">
            <a:avLst/>
          </a:prstGeom>
        </p:spPr>
        <p:txBody>
          <a:bodyPr vert="horz" lIns="91745" tIns="45873" rIns="91745" bIns="45873" rtlCol="0" anchor="b"/>
          <a:lstStyle>
            <a:lvl1pPr algn="r">
              <a:defRPr sz="1300"/>
            </a:lvl1pPr>
          </a:lstStyle>
          <a:p>
            <a:fld id="{1940522E-35FC-C343-BD16-C7546671788B}" type="slidenum">
              <a:rPr kumimoji="1" lang="ja-JP" altLang="en-US" smtClean="0"/>
              <a:t>‹#›</a:t>
            </a:fld>
            <a:endParaRPr kumimoji="1" lang="ja-JP" altLang="en-US"/>
          </a:p>
        </p:txBody>
      </p:sp>
    </p:spTree>
    <p:extLst>
      <p:ext uri="{BB962C8B-B14F-4D97-AF65-F5344CB8AC3E}">
        <p14:creationId xmlns:p14="http://schemas.microsoft.com/office/powerpoint/2010/main" val="4640354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940522E-35FC-C343-BD16-C7546671788B}" type="slidenum">
              <a:rPr kumimoji="1" lang="ja-JP" altLang="en-US" smtClean="0"/>
              <a:t>1</a:t>
            </a:fld>
            <a:endParaRPr kumimoji="1" lang="ja-JP" altLang="en-US"/>
          </a:p>
        </p:txBody>
      </p:sp>
    </p:spTree>
    <p:extLst>
      <p:ext uri="{BB962C8B-B14F-4D97-AF65-F5344CB8AC3E}">
        <p14:creationId xmlns:p14="http://schemas.microsoft.com/office/powerpoint/2010/main" val="2902500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2692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19728" y="2846200"/>
            <a:ext cx="6520220" cy="6783857"/>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DB2F2918-CCD3-4D30-9F94-FFB33573064E}" type="datetime1">
              <a:rPr kumimoji="1" lang="ja-JP" altLang="en-US" smtClean="0"/>
              <a:t>2023/7/18</a:t>
            </a:fld>
            <a:endParaRPr kumimoji="1" lang="ja-JP" alt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DBE78E22-ECCE-1743-BB26-1666ED6A1B85}" type="slidenum">
              <a:rPr kumimoji="1" lang="ja-JP" altLang="en-US" smtClean="0"/>
              <a:t>‹#›</a:t>
            </a:fld>
            <a:endParaRPr kumimoji="1" lang="ja-JP" altLang="en-US"/>
          </a:p>
        </p:txBody>
      </p:sp>
    </p:spTree>
    <p:extLst>
      <p:ext uri="{BB962C8B-B14F-4D97-AF65-F5344CB8AC3E}">
        <p14:creationId xmlns:p14="http://schemas.microsoft.com/office/powerpoint/2010/main" val="3497727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9354"/>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64C368B-10E7-4CE6-A84C-ED4D5D911146}" type="datetime1">
              <a:rPr kumimoji="1" lang="ja-JP" altLang="en-US" smtClean="0"/>
              <a:t>2023/7/18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E78E22-ECCE-1743-BB26-1666ED6A1B85}" type="slidenum">
              <a:rPr kumimoji="1" lang="ja-JP" altLang="en-US" smtClean="0"/>
              <a:t>‹#›</a:t>
            </a:fld>
            <a:endParaRPr kumimoji="1" lang="ja-JP" altLang="en-US"/>
          </a:p>
        </p:txBody>
      </p:sp>
    </p:spTree>
    <p:extLst>
      <p:ext uri="{BB962C8B-B14F-4D97-AF65-F5344CB8AC3E}">
        <p14:creationId xmlns:p14="http://schemas.microsoft.com/office/powerpoint/2010/main" val="4241443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3FDD9ECF-D6FC-A145-882B-9196BD4F9C28}"/>
              </a:ext>
            </a:extLst>
          </p:cNvPr>
          <p:cNvSpPr>
            <a:spLocks noGrp="1"/>
          </p:cNvSpPr>
          <p:nvPr>
            <p:ph type="subTitle" idx="1"/>
          </p:nvPr>
        </p:nvSpPr>
        <p:spPr>
          <a:xfrm>
            <a:off x="338334" y="1976972"/>
            <a:ext cx="6840714" cy="7453756"/>
          </a:xfrm>
          <a:prstGeom prst="rect">
            <a:avLst/>
          </a:prstGeom>
        </p:spPr>
        <p:txBody>
          <a:bodyPr/>
          <a:lstStyle>
            <a:lvl1pPr marL="0" indent="0" algn="l">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kumimoji="1" lang="ja-JP" altLang="en-US"/>
              <a:t>マスター サブタイトルの書式設定</a:t>
            </a:r>
          </a:p>
        </p:txBody>
      </p:sp>
      <p:sp>
        <p:nvSpPr>
          <p:cNvPr id="4" name="フッター プレースホルダー 1">
            <a:extLst>
              <a:ext uri="{FF2B5EF4-FFF2-40B4-BE49-F238E27FC236}">
                <a16:creationId xmlns:a16="http://schemas.microsoft.com/office/drawing/2014/main" id="{6DB2BB4E-8CF1-5A40-B529-16AD6C8255A1}"/>
              </a:ext>
            </a:extLst>
          </p:cNvPr>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59"/>
              </a:spcBef>
              <a:buFontTx/>
              <a:buNone/>
              <a:defRPr sz="1403">
                <a:solidFill>
                  <a:schemeClr val="tx1"/>
                </a:solidFill>
              </a:defRPr>
            </a:lvl1pPr>
          </a:lstStyle>
          <a:p>
            <a:endParaRPr lang="ja-JP" altLang="en-US">
              <a:latin typeface="Meiryo" panose="020B0604030504040204" pitchFamily="34" charset="-128"/>
            </a:endParaRPr>
          </a:p>
        </p:txBody>
      </p:sp>
    </p:spTree>
    <p:extLst>
      <p:ext uri="{BB962C8B-B14F-4D97-AF65-F5344CB8AC3E}">
        <p14:creationId xmlns:p14="http://schemas.microsoft.com/office/powerpoint/2010/main" val="3261613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タイトル スライド">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3FDD9ECF-D6FC-A145-882B-9196BD4F9C28}"/>
              </a:ext>
            </a:extLst>
          </p:cNvPr>
          <p:cNvSpPr>
            <a:spLocks noGrp="1"/>
          </p:cNvSpPr>
          <p:nvPr>
            <p:ph type="subTitle" idx="1"/>
          </p:nvPr>
        </p:nvSpPr>
        <p:spPr>
          <a:xfrm>
            <a:off x="338334" y="1976972"/>
            <a:ext cx="6840714" cy="7453756"/>
          </a:xfrm>
          <a:prstGeom prst="rect">
            <a:avLst/>
          </a:prstGeom>
        </p:spPr>
        <p:txBody>
          <a:bodyPr/>
          <a:lstStyle>
            <a:lvl1pPr marL="0" indent="0" algn="l">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kumimoji="1" lang="ja-JP" altLang="en-US"/>
              <a:t>マスター サブタイトルの書式設定</a:t>
            </a:r>
          </a:p>
        </p:txBody>
      </p:sp>
      <p:sp>
        <p:nvSpPr>
          <p:cNvPr id="4" name="フッター プレースホルダー 1">
            <a:extLst>
              <a:ext uri="{FF2B5EF4-FFF2-40B4-BE49-F238E27FC236}">
                <a16:creationId xmlns:a16="http://schemas.microsoft.com/office/drawing/2014/main" id="{6DB2BB4E-8CF1-5A40-B529-16AD6C8255A1}"/>
              </a:ext>
            </a:extLst>
          </p:cNvPr>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59"/>
              </a:spcBef>
              <a:buFontTx/>
              <a:buNone/>
              <a:defRPr sz="1403">
                <a:solidFill>
                  <a:schemeClr val="tx1"/>
                </a:solidFill>
              </a:defRPr>
            </a:lvl1pPr>
          </a:lstStyle>
          <a:p>
            <a:endParaRPr lang="ja-JP" altLang="en-US">
              <a:latin typeface="Meiryo" panose="020B0604030504040204" pitchFamily="34" charset="-128"/>
            </a:endParaRPr>
          </a:p>
        </p:txBody>
      </p:sp>
    </p:spTree>
    <p:extLst>
      <p:ext uri="{BB962C8B-B14F-4D97-AF65-F5344CB8AC3E}">
        <p14:creationId xmlns:p14="http://schemas.microsoft.com/office/powerpoint/2010/main" val="34061386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2.xml"/><Relationship Id="rId1" Type="http://schemas.openxmlformats.org/officeDocument/2006/relationships/slideLayout" Target="../slideLayouts/slideLayout4.xml"/><Relationship Id="rId4" Type="http://schemas.openxmlformats.org/officeDocument/2006/relationships/image" Target="../media/image4.jp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3859031"/>
            <a:ext cx="6520220" cy="2066590"/>
          </a:xfrm>
          <a:prstGeom prst="rect">
            <a:avLst/>
          </a:prstGeom>
        </p:spPr>
        <p:txBody>
          <a:bodyPr vert="horz" lIns="91440" tIns="45720" rIns="91440" bIns="45720" rtlCol="0" anchor="ctr" anchorCtr="0">
            <a:normAutofit/>
          </a:bodyPr>
          <a:lstStyle/>
          <a:p>
            <a:r>
              <a:rPr lang="ja-JP" altLang="en-US"/>
              <a:t>マスター タイトルの書式設定</a:t>
            </a:r>
            <a:endParaRPr lang="en-US" dirty="0"/>
          </a:p>
        </p:txBody>
      </p:sp>
      <p:pic>
        <p:nvPicPr>
          <p:cNvPr id="5" name="図 4">
            <a:extLst>
              <a:ext uri="{FF2B5EF4-FFF2-40B4-BE49-F238E27FC236}">
                <a16:creationId xmlns:a16="http://schemas.microsoft.com/office/drawing/2014/main" id="{199A9303-C6C9-B74B-8011-EC9B4DEF7AB6}"/>
              </a:ext>
            </a:extLst>
          </p:cNvPr>
          <p:cNvPicPr>
            <a:picLocks noChangeAspect="1"/>
          </p:cNvPicPr>
          <p:nvPr userDrawn="1"/>
        </p:nvPicPr>
        <p:blipFill>
          <a:blip r:embed="rId5"/>
          <a:stretch>
            <a:fillRect/>
          </a:stretch>
        </p:blipFill>
        <p:spPr>
          <a:xfrm>
            <a:off x="0" y="1"/>
            <a:ext cx="7559675" cy="190499"/>
          </a:xfrm>
          <a:prstGeom prst="rect">
            <a:avLst/>
          </a:prstGeom>
        </p:spPr>
      </p:pic>
      <p:pic>
        <p:nvPicPr>
          <p:cNvPr id="6" name="Picture 82" descr="https://dl.boxcloud.com/api/2.0/internal_files/481522477109/versions/509743873109/representations/png_paged_2048x2048/content/1.png?access_token=1!fwVTNxUS7RsmQcgFgrYoVpbrA4T8uL1YDyfdxeCZF46i5mK7i8HaBni5tcIB6Ni2Zk4cWosO3Khddy9uMupaYMZnRohF7gRYWV16TvrS-5_y9XdcWJrr13C25WZtBgajUqVAFcWFzOZ2-aYr7Hitz7nh0CmRrfu69ExWP40DNPNyG1rryydS5ts2_5M_8c3Yl8qfSh2ExtllAAKS2QpuvQ0pgxl4GKrzwio_ZEP0cKs4X8FY6hFxsB_cBy2KGBlpiTBrfmKFT5QDBk6zdlmNPdMmgBvcg8-rd5em1TdKGKdW_lPBmXRTc0sYVpJ0U4iD-_0frI7H5AtEESSSdquT7uoYJcz1AbO3jE9B5aSnEhu7f84osz_QfFqLsCGiieS-93Ra-ib1pOZFTZJEL1Hc1y4vfyoVVeqssXO_bBTODi5cw1HvYNwkZ8JMXoPmvGwUJ9Ash96bTMbJQazSc0sCydKctPWlpz2gccI-9YpmPf0UnQYeUwCeNezOFoBabqFiNtnbpcqEiADGbz8Z_Bhi8ztv-qXk5YQMG6SJRsKnl4JNBr2v7DGqetQptpiBlf35Rw..&amp;box_client_name=box-content-preview&amp;box_client_version=2.21.0"/>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55573" y="190500"/>
            <a:ext cx="1901126" cy="479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16900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Lst>
  <p:hf sldNum="0" hdr="0" ftr="0" dt="0"/>
  <p:txStyles>
    <p:titleStyle>
      <a:lvl1pPr algn="ctr"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73EA06F5-EE60-954B-A605-CE0A5A866890}"/>
              </a:ext>
            </a:extLst>
          </p:cNvPr>
          <p:cNvSpPr>
            <a:spLocks noGrp="1"/>
          </p:cNvSpPr>
          <p:nvPr>
            <p:ph type="body" idx="1"/>
          </p:nvPr>
        </p:nvSpPr>
        <p:spPr>
          <a:xfrm>
            <a:off x="338335" y="1839327"/>
            <a:ext cx="6872432" cy="678385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2" name="フッター プレースホルダー 1">
            <a:extLst>
              <a:ext uri="{FF2B5EF4-FFF2-40B4-BE49-F238E27FC236}">
                <a16:creationId xmlns:a16="http://schemas.microsoft.com/office/drawing/2014/main" id="{68074FD3-FC76-6E4F-B509-FB223EE4DBA5}"/>
              </a:ext>
            </a:extLst>
          </p:cNvPr>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59"/>
              </a:spcBef>
              <a:buFontTx/>
              <a:buNone/>
              <a:defRPr sz="1403">
                <a:solidFill>
                  <a:schemeClr val="tx1"/>
                </a:solidFill>
              </a:defRPr>
            </a:lvl1pPr>
          </a:lstStyle>
          <a:p>
            <a:endParaRPr lang="ja-JP" altLang="en-US">
              <a:latin typeface="Meiryo" panose="020B0604030504040204" pitchFamily="34" charset="-128"/>
            </a:endParaRPr>
          </a:p>
        </p:txBody>
      </p:sp>
      <p:pic>
        <p:nvPicPr>
          <p:cNvPr id="5" name="図 4">
            <a:extLst>
              <a:ext uri="{FF2B5EF4-FFF2-40B4-BE49-F238E27FC236}">
                <a16:creationId xmlns:a16="http://schemas.microsoft.com/office/drawing/2014/main" id="{741395E3-CD65-DF4E-BB03-8733FC3B7C0A}"/>
              </a:ext>
            </a:extLst>
          </p:cNvPr>
          <p:cNvPicPr>
            <a:picLocks noChangeAspect="1"/>
          </p:cNvPicPr>
          <p:nvPr userDrawn="1"/>
        </p:nvPicPr>
        <p:blipFill>
          <a:blip r:embed="rId3"/>
          <a:stretch>
            <a:fillRect/>
          </a:stretch>
        </p:blipFill>
        <p:spPr>
          <a:xfrm>
            <a:off x="5840671" y="327585"/>
            <a:ext cx="1357712" cy="533970"/>
          </a:xfrm>
          <a:prstGeom prst="rect">
            <a:avLst/>
          </a:prstGeom>
        </p:spPr>
      </p:pic>
      <p:pic>
        <p:nvPicPr>
          <p:cNvPr id="6" name="図 5">
            <a:extLst>
              <a:ext uri="{FF2B5EF4-FFF2-40B4-BE49-F238E27FC236}">
                <a16:creationId xmlns:a16="http://schemas.microsoft.com/office/drawing/2014/main" id="{8CF69332-F263-3743-83BB-C23AC5314937}"/>
              </a:ext>
            </a:extLst>
          </p:cNvPr>
          <p:cNvPicPr>
            <a:picLocks noChangeAspect="1"/>
          </p:cNvPicPr>
          <p:nvPr userDrawn="1"/>
        </p:nvPicPr>
        <p:blipFill>
          <a:blip r:embed="rId4"/>
          <a:stretch>
            <a:fillRect/>
          </a:stretch>
        </p:blipFill>
        <p:spPr>
          <a:xfrm>
            <a:off x="0" y="1175737"/>
            <a:ext cx="7559675" cy="174703"/>
          </a:xfrm>
          <a:prstGeom prst="rect">
            <a:avLst/>
          </a:prstGeom>
        </p:spPr>
      </p:pic>
    </p:spTree>
    <p:extLst>
      <p:ext uri="{BB962C8B-B14F-4D97-AF65-F5344CB8AC3E}">
        <p14:creationId xmlns:p14="http://schemas.microsoft.com/office/powerpoint/2010/main" val="2915594798"/>
      </p:ext>
    </p:extLst>
  </p:cSld>
  <p:clrMap bg1="lt1" tx1="dk1" bg2="lt2" tx2="dk2" accent1="accent1" accent2="accent2" accent3="accent3" accent4="accent4" accent5="accent5" accent6="accent6" hlink="hlink" folHlink="folHlink"/>
  <p:sldLayoutIdLst>
    <p:sldLayoutId id="2147483664" r:id="rId1"/>
  </p:sldLayoutIdLst>
  <p:hf sldNum="0" hdr="0" ftr="0" dt="0"/>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ja-JP"/>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5E922789-CEC2-D14E-AB4D-97FD8B5A243C}"/>
              </a:ext>
            </a:extLst>
          </p:cNvPr>
          <p:cNvPicPr>
            <a:picLocks noChangeAspect="1"/>
          </p:cNvPicPr>
          <p:nvPr userDrawn="1"/>
        </p:nvPicPr>
        <p:blipFill>
          <a:blip r:embed="rId3"/>
          <a:stretch>
            <a:fillRect/>
          </a:stretch>
        </p:blipFill>
        <p:spPr>
          <a:xfrm>
            <a:off x="2672906" y="4639810"/>
            <a:ext cx="2181089" cy="857794"/>
          </a:xfrm>
          <a:prstGeom prst="rect">
            <a:avLst/>
          </a:prstGeom>
        </p:spPr>
      </p:pic>
    </p:spTree>
    <p:extLst>
      <p:ext uri="{BB962C8B-B14F-4D97-AF65-F5344CB8AC3E}">
        <p14:creationId xmlns:p14="http://schemas.microsoft.com/office/powerpoint/2010/main" val="451626821"/>
      </p:ext>
    </p:extLst>
  </p:cSld>
  <p:clrMap bg1="lt1" tx1="dk1" bg2="lt2" tx2="dk2" accent1="accent1" accent2="accent2" accent3="accent3" accent4="accent4" accent5="accent5" accent6="accent6" hlink="hlink" folHlink="folHlink"/>
  <p:sldLayoutIdLst>
    <p:sldLayoutId id="2147483667" r:id="rId1"/>
  </p:sldLayoutIdLst>
  <p:hf sldNum="0" hdr="0" ftr="0" dt="0"/>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ja-JP"/>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字幕 2">
            <a:extLst>
              <a:ext uri="{FF2B5EF4-FFF2-40B4-BE49-F238E27FC236}">
                <a16:creationId xmlns:a16="http://schemas.microsoft.com/office/drawing/2014/main" id="{49665806-C7F5-D749-9965-B1923FAFBE4B}"/>
              </a:ext>
            </a:extLst>
          </p:cNvPr>
          <p:cNvSpPr txBox="1">
            <a:spLocks/>
          </p:cNvSpPr>
          <p:nvPr/>
        </p:nvSpPr>
        <p:spPr>
          <a:xfrm>
            <a:off x="329972" y="10072384"/>
            <a:ext cx="3568701" cy="339930"/>
          </a:xfrm>
          <a:prstGeom prst="rect">
            <a:avLst/>
          </a:prstGeom>
        </p:spPr>
        <p:txBody>
          <a:bodyPr vert="horz" lIns="91440" tIns="45720" rIns="91440" bIns="45720" rtlCol="0">
            <a:noAutofit/>
          </a:bodyPr>
          <a:lstStyle>
            <a:lvl1pPr marL="0" indent="0" algn="ctr" defTabSz="755934" rtl="0" eaLnBrk="1" latinLnBrk="0" hangingPunct="1">
              <a:lnSpc>
                <a:spcPct val="90000"/>
              </a:lnSpc>
              <a:spcBef>
                <a:spcPts val="827"/>
              </a:spcBef>
              <a:buFont typeface="Arial" panose="020B0604020202020204" pitchFamily="34" charset="0"/>
              <a:buNone/>
              <a:defRPr kumimoji="1"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kumimoji="1"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kumimoji="1"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kumimoji="1"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kumimoji="1"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kumimoji="1"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kumimoji="1"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kumimoji="1"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kumimoji="1" sz="1323" kern="1200">
                <a:solidFill>
                  <a:schemeClr val="tx1"/>
                </a:solidFill>
                <a:latin typeface="+mn-lt"/>
                <a:ea typeface="+mn-ea"/>
                <a:cs typeface="+mn-cs"/>
              </a:defRPr>
            </a:lvl9pPr>
          </a:lstStyle>
          <a:p>
            <a:pPr algn="l">
              <a:lnSpc>
                <a:spcPct val="120000"/>
              </a:lnSpc>
              <a:spcBef>
                <a:spcPts val="0"/>
              </a:spcBef>
            </a:pPr>
            <a:r>
              <a:rPr lang="en-US" altLang="ja-JP" sz="900" dirty="0">
                <a:latin typeface="Yu Gothic" panose="020B0400000000000000" pitchFamily="34" charset="-128"/>
                <a:ea typeface="Yu Gothic" panose="020B0400000000000000" pitchFamily="34" charset="-128"/>
              </a:rPr>
              <a:t>〈</a:t>
            </a:r>
            <a:r>
              <a:rPr lang="ja-JP" altLang="en-US" sz="900" dirty="0">
                <a:latin typeface="Yu Gothic" panose="020B0400000000000000" pitchFamily="34" charset="-128"/>
                <a:ea typeface="Yu Gothic" panose="020B0400000000000000" pitchFamily="34" charset="-128"/>
              </a:rPr>
              <a:t>問合わせ</a:t>
            </a:r>
            <a:r>
              <a:rPr lang="en-US" altLang="ja-JP" sz="900" dirty="0">
                <a:latin typeface="Yu Gothic" panose="020B0400000000000000" pitchFamily="34" charset="-128"/>
                <a:ea typeface="Yu Gothic" panose="020B0400000000000000" pitchFamily="34" charset="-128"/>
              </a:rPr>
              <a:t>〉</a:t>
            </a:r>
            <a:r>
              <a:rPr lang="ja-JP" altLang="en-US" sz="900" dirty="0">
                <a:latin typeface="Yu Gothic" panose="020B0400000000000000" pitchFamily="34" charset="-128"/>
                <a:ea typeface="Yu Gothic" panose="020B0400000000000000" pitchFamily="34" charset="-128"/>
              </a:rPr>
              <a:t>東京商工会議所杉並支部芳賀（はが）　</a:t>
            </a:r>
            <a:endParaRPr lang="en-US" altLang="ja-JP" sz="900" dirty="0">
              <a:latin typeface="Yu Gothic" panose="020B0400000000000000" pitchFamily="34" charset="-128"/>
              <a:ea typeface="Yu Gothic" panose="020B0400000000000000" pitchFamily="34" charset="-128"/>
            </a:endParaRPr>
          </a:p>
          <a:p>
            <a:pPr algn="l">
              <a:lnSpc>
                <a:spcPct val="120000"/>
              </a:lnSpc>
              <a:spcBef>
                <a:spcPts val="0"/>
              </a:spcBef>
            </a:pPr>
            <a:r>
              <a:rPr lang="ja-JP" altLang="en-US" sz="900" dirty="0">
                <a:latin typeface="Yu Gothic" panose="020B0400000000000000" pitchFamily="34" charset="-128"/>
                <a:ea typeface="Yu Gothic" panose="020B0400000000000000" pitchFamily="34" charset="-128"/>
              </a:rPr>
              <a:t>　</a:t>
            </a:r>
            <a:r>
              <a:rPr lang="en-US" altLang="ja-JP" sz="900" dirty="0">
                <a:latin typeface="Yu Gothic" panose="020B0400000000000000" pitchFamily="34" charset="-128"/>
                <a:ea typeface="Yu Gothic" panose="020B0400000000000000" pitchFamily="34" charset="-128"/>
              </a:rPr>
              <a:t>TEL</a:t>
            </a:r>
            <a:r>
              <a:rPr lang="ja-JP" altLang="en-US" sz="900" dirty="0">
                <a:latin typeface="Yu Gothic" panose="020B0400000000000000" pitchFamily="34" charset="-128"/>
                <a:ea typeface="Yu Gothic" panose="020B0400000000000000" pitchFamily="34" charset="-128"/>
              </a:rPr>
              <a:t> </a:t>
            </a:r>
            <a:r>
              <a:rPr lang="en-US" altLang="ja-JP" sz="900" dirty="0">
                <a:latin typeface="Yu Gothic" panose="020B0400000000000000" pitchFamily="34" charset="-128"/>
                <a:ea typeface="Yu Gothic" panose="020B0400000000000000" pitchFamily="34" charset="-128"/>
              </a:rPr>
              <a:t>03-3220-1211</a:t>
            </a:r>
          </a:p>
          <a:p>
            <a:pPr algn="l">
              <a:lnSpc>
                <a:spcPct val="120000"/>
              </a:lnSpc>
              <a:spcBef>
                <a:spcPts val="0"/>
              </a:spcBef>
            </a:pPr>
            <a:r>
              <a:rPr lang="ja-JP" altLang="en-US" sz="800" dirty="0">
                <a:latin typeface="Yu Gothic" panose="020B0400000000000000" pitchFamily="34" charset="-128"/>
                <a:ea typeface="Yu Gothic" panose="020B0400000000000000" pitchFamily="34" charset="-128"/>
              </a:rPr>
              <a:t>　</a:t>
            </a:r>
            <a:r>
              <a:rPr lang="en-US" altLang="ja-JP" sz="700" dirty="0">
                <a:latin typeface="Yu Gothic" panose="020B0400000000000000" pitchFamily="34" charset="-128"/>
                <a:ea typeface="Yu Gothic" panose="020B0400000000000000" pitchFamily="34" charset="-128"/>
              </a:rPr>
              <a:t>※</a:t>
            </a:r>
            <a:r>
              <a:rPr lang="ja-JP" altLang="en-US" sz="700" dirty="0">
                <a:latin typeface="Yu Gothic" panose="020B0400000000000000" pitchFamily="34" charset="-128"/>
                <a:ea typeface="Yu Gothic" panose="020B0400000000000000" pitchFamily="34" charset="-128"/>
              </a:rPr>
              <a:t>ＦＡＸの配信停止依頼は  杉並支部までご連絡をお願いいたします</a:t>
            </a:r>
            <a:r>
              <a:rPr lang="ja-JP" altLang="en-US" sz="800" dirty="0">
                <a:latin typeface="Yu Gothic" panose="020B0400000000000000" pitchFamily="34" charset="-128"/>
                <a:ea typeface="Yu Gothic" panose="020B0400000000000000" pitchFamily="34" charset="-128"/>
              </a:rPr>
              <a:t>。</a:t>
            </a:r>
          </a:p>
          <a:p>
            <a:pPr algn="l">
              <a:lnSpc>
                <a:spcPct val="120000"/>
              </a:lnSpc>
              <a:spcBef>
                <a:spcPts val="0"/>
              </a:spcBef>
            </a:pPr>
            <a:endParaRPr lang="ja-JP" altLang="en-US" sz="900" dirty="0">
              <a:latin typeface="Yu Gothic" panose="020B0400000000000000" pitchFamily="34" charset="-128"/>
              <a:ea typeface="Yu Gothic" panose="020B0400000000000000" pitchFamily="34" charset="-128"/>
            </a:endParaRPr>
          </a:p>
        </p:txBody>
      </p:sp>
      <p:sp>
        <p:nvSpPr>
          <p:cNvPr id="21" name="テキスト プレースホルダー 6"/>
          <p:cNvSpPr txBox="1">
            <a:spLocks/>
          </p:cNvSpPr>
          <p:nvPr/>
        </p:nvSpPr>
        <p:spPr>
          <a:xfrm>
            <a:off x="2061846" y="372636"/>
            <a:ext cx="1394147" cy="250320"/>
          </a:xfrm>
          <a:prstGeom prst="rect">
            <a:avLst/>
          </a:prstGeom>
        </p:spPr>
        <p:txBody>
          <a:bodyPr/>
          <a:lst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a:lstStyle>
          <a:p>
            <a:pPr marL="0" indent="0">
              <a:buNone/>
            </a:pPr>
            <a:r>
              <a:rPr lang="ja-JP" altLang="en-US" sz="1800" dirty="0"/>
              <a:t>杉並支部</a:t>
            </a:r>
          </a:p>
        </p:txBody>
      </p:sp>
      <p:graphicFrame>
        <p:nvGraphicFramePr>
          <p:cNvPr id="25" name="表 24"/>
          <p:cNvGraphicFramePr>
            <a:graphicFrameLocks noGrp="1"/>
          </p:cNvGraphicFramePr>
          <p:nvPr>
            <p:extLst>
              <p:ext uri="{D42A27DB-BD31-4B8C-83A1-F6EECF244321}">
                <p14:modId xmlns:p14="http://schemas.microsoft.com/office/powerpoint/2010/main" val="1524930238"/>
              </p:ext>
            </p:extLst>
          </p:nvPr>
        </p:nvGraphicFramePr>
        <p:xfrm>
          <a:off x="458921" y="8706791"/>
          <a:ext cx="6634029" cy="1339680"/>
        </p:xfrm>
        <a:graphic>
          <a:graphicData uri="http://schemas.openxmlformats.org/drawingml/2006/table">
            <a:tbl>
              <a:tblPr firstRow="1" bandRow="1">
                <a:tableStyleId>{5C22544A-7EE6-4342-B048-85BDC9FD1C3A}</a:tableStyleId>
              </a:tblPr>
              <a:tblGrid>
                <a:gridCol w="565840">
                  <a:extLst>
                    <a:ext uri="{9D8B030D-6E8A-4147-A177-3AD203B41FA5}">
                      <a16:colId xmlns:a16="http://schemas.microsoft.com/office/drawing/2014/main" val="97988942"/>
                    </a:ext>
                  </a:extLst>
                </a:gridCol>
                <a:gridCol w="1112876">
                  <a:extLst>
                    <a:ext uri="{9D8B030D-6E8A-4147-A177-3AD203B41FA5}">
                      <a16:colId xmlns:a16="http://schemas.microsoft.com/office/drawing/2014/main" val="2117161871"/>
                    </a:ext>
                  </a:extLst>
                </a:gridCol>
                <a:gridCol w="1638298">
                  <a:extLst>
                    <a:ext uri="{9D8B030D-6E8A-4147-A177-3AD203B41FA5}">
                      <a16:colId xmlns:a16="http://schemas.microsoft.com/office/drawing/2014/main" val="2820021180"/>
                    </a:ext>
                  </a:extLst>
                </a:gridCol>
                <a:gridCol w="3317015">
                  <a:extLst>
                    <a:ext uri="{9D8B030D-6E8A-4147-A177-3AD203B41FA5}">
                      <a16:colId xmlns:a16="http://schemas.microsoft.com/office/drawing/2014/main" val="1417785572"/>
                    </a:ext>
                  </a:extLst>
                </a:gridCol>
              </a:tblGrid>
              <a:tr h="446560">
                <a:tc>
                  <a:txBody>
                    <a:bodyPr/>
                    <a:lstStyle/>
                    <a:p>
                      <a:pPr algn="ctr"/>
                      <a:r>
                        <a:rPr kumimoji="1" lang="ja-JP" altLang="en-US" sz="800" b="1">
                          <a:solidFill>
                            <a:schemeClr val="tx1"/>
                          </a:solidFill>
                        </a:rPr>
                        <a:t>会社名</a:t>
                      </a:r>
                      <a:endParaRPr kumimoji="1" lang="ja-JP" altLang="en-US" sz="800" b="1" dirty="0">
                        <a:solidFill>
                          <a:schemeClr val="tx1"/>
                        </a:solidFill>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endParaRPr kumimoji="1" lang="ja-JP" altLang="en-US" sz="24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kumimoji="1" lang="ja-JP" altLang="en-US" sz="800" b="1" dirty="0">
                          <a:solidFill>
                            <a:schemeClr val="tx1"/>
                          </a:solidFill>
                        </a:rPr>
                        <a:t>住所　〒</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09911720"/>
                  </a:ext>
                </a:extLst>
              </a:tr>
              <a:tr h="446560">
                <a:tc gridSpan="2">
                  <a:txBody>
                    <a:bodyPr/>
                    <a:lstStyle/>
                    <a:p>
                      <a:r>
                        <a:rPr kumimoji="1" lang="en-US" altLang="ja-JP" sz="800" b="1" dirty="0">
                          <a:solidFill>
                            <a:schemeClr val="tx1"/>
                          </a:solidFill>
                        </a:rPr>
                        <a:t>TEL</a:t>
                      </a:r>
                      <a:endParaRPr kumimoji="1" lang="ja-JP" altLang="en-US" sz="800" b="1" dirty="0">
                        <a:solidFill>
                          <a:schemeClr val="tx1"/>
                        </a:solidFill>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en-US" altLang="ja-JP" sz="800" b="1" dirty="0">
                          <a:solidFill>
                            <a:schemeClr val="tx1"/>
                          </a:solidFill>
                        </a:rPr>
                        <a:t>FAX</a:t>
                      </a:r>
                      <a:endParaRPr kumimoji="1" lang="ja-JP" altLang="en-US" sz="800" b="1" dirty="0">
                        <a:solidFill>
                          <a:schemeClr val="tx1"/>
                        </a:solidFill>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7759847"/>
                  </a:ext>
                </a:extLst>
              </a:tr>
              <a:tr h="446560">
                <a:tc>
                  <a:txBody>
                    <a:bodyPr/>
                    <a:lstStyle/>
                    <a:p>
                      <a:pPr algn="ctr"/>
                      <a:r>
                        <a:rPr kumimoji="1" lang="ja-JP" altLang="en-US" sz="800" b="1" dirty="0">
                          <a:solidFill>
                            <a:schemeClr val="tx1"/>
                          </a:solidFill>
                        </a:rPr>
                        <a:t>参加者</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kumimoji="1" lang="ja-JP" altLang="en-US" sz="800" b="1" dirty="0">
                          <a:solidFill>
                            <a:schemeClr val="tx1"/>
                          </a:solidFill>
                        </a:rPr>
                        <a:t>氏名・部署</a:t>
                      </a:r>
                      <a:r>
                        <a:rPr kumimoji="1" lang="en-US" altLang="ja-JP" sz="800" b="1" dirty="0">
                          <a:solidFill>
                            <a:schemeClr val="tx1"/>
                          </a:solidFill>
                        </a:rPr>
                        <a:t>/</a:t>
                      </a:r>
                      <a:r>
                        <a:rPr kumimoji="1" lang="ja-JP" altLang="en-US" sz="800" b="1" dirty="0">
                          <a:solidFill>
                            <a:schemeClr val="tx1"/>
                          </a:solidFill>
                        </a:rPr>
                        <a:t>役職</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800" b="1" dirty="0">
                          <a:solidFill>
                            <a:schemeClr val="tx1"/>
                          </a:solidFill>
                        </a:rPr>
                        <a:t>E-Mail</a:t>
                      </a:r>
                      <a:endParaRPr kumimoji="1" lang="ja-JP" altLang="en-US" sz="800" b="1" dirty="0">
                        <a:solidFill>
                          <a:schemeClr val="tx1"/>
                        </a:solidFill>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42539709"/>
                  </a:ext>
                </a:extLst>
              </a:tr>
            </a:tbl>
          </a:graphicData>
        </a:graphic>
      </p:graphicFrame>
      <p:sp>
        <p:nvSpPr>
          <p:cNvPr id="26" name="テキスト ボックス 25"/>
          <p:cNvSpPr txBox="1"/>
          <p:nvPr/>
        </p:nvSpPr>
        <p:spPr>
          <a:xfrm>
            <a:off x="531183" y="8355500"/>
            <a:ext cx="6626225" cy="360597"/>
          </a:xfrm>
          <a:prstGeom prst="rect">
            <a:avLst/>
          </a:prstGeom>
          <a:noFill/>
        </p:spPr>
        <p:txBody>
          <a:bodyPr wrap="square" rtlCol="0" anchor="ctr" anchorCtr="1">
            <a:noAutofit/>
          </a:bodyPr>
          <a:lstStyle/>
          <a:p>
            <a:r>
              <a:rPr lang="ja-JP" altLang="en-US" sz="1400" b="1" dirty="0">
                <a:latin typeface="HGPGOTHICM" panose="020B0600000000000000" pitchFamily="34" charset="-128"/>
                <a:ea typeface="HGPGOTHICM" panose="020B0600000000000000" pitchFamily="34" charset="-128"/>
              </a:rPr>
              <a:t>＜参加申込書＞</a:t>
            </a:r>
            <a:r>
              <a:rPr kumimoji="1" lang="ja-JP" altLang="en-US" sz="1400" dirty="0">
                <a:latin typeface="HGPGOTHICM" panose="020B0600000000000000" pitchFamily="34" charset="-128"/>
                <a:ea typeface="HGPGOTHICM" panose="020B0600000000000000" pitchFamily="34" charset="-128"/>
              </a:rPr>
              <a:t>　</a:t>
            </a:r>
            <a:r>
              <a:rPr lang="ja-JP" altLang="ja-JP" sz="1400" b="1" dirty="0">
                <a:latin typeface="HGPGOTHICM" panose="020B0600000000000000" pitchFamily="34" charset="-128"/>
                <a:ea typeface="HGPGOTHICM" panose="020B0600000000000000" pitchFamily="34" charset="-128"/>
              </a:rPr>
              <a:t>東京商工会議所</a:t>
            </a:r>
            <a:r>
              <a:rPr lang="ja-JP" altLang="en-US" sz="1400" b="1" dirty="0">
                <a:latin typeface="HGPGOTHICM" panose="020B0600000000000000" pitchFamily="34" charset="-128"/>
                <a:ea typeface="HGPGOTHICM" panose="020B0600000000000000" pitchFamily="34" charset="-128"/>
              </a:rPr>
              <a:t>杉並</a:t>
            </a:r>
            <a:r>
              <a:rPr lang="ja-JP" altLang="ja-JP" sz="1400" b="1" dirty="0">
                <a:latin typeface="HGPGOTHICM" panose="020B0600000000000000" pitchFamily="34" charset="-128"/>
                <a:ea typeface="HGPGOTHICM" panose="020B0600000000000000" pitchFamily="34" charset="-128"/>
              </a:rPr>
              <a:t>支部　行き</a:t>
            </a:r>
            <a:r>
              <a:rPr lang="ja-JP" altLang="en-US" sz="1400" b="1" dirty="0">
                <a:latin typeface="HGPGOTHICM" panose="020B0600000000000000" pitchFamily="34" charset="-128"/>
                <a:ea typeface="HGPGOTHICM" panose="020B0600000000000000" pitchFamily="34" charset="-128"/>
              </a:rPr>
              <a:t> </a:t>
            </a:r>
            <a:r>
              <a:rPr lang="ja-JP" altLang="ja-JP" sz="1400" b="1" dirty="0">
                <a:latin typeface="HGPGOTHICM" panose="020B0600000000000000" pitchFamily="34" charset="-128"/>
                <a:ea typeface="HGPGOTHICM" panose="020B0600000000000000" pitchFamily="34" charset="-128"/>
              </a:rPr>
              <a:t>【</a:t>
            </a:r>
            <a:r>
              <a:rPr lang="en-US" altLang="ja-JP" sz="1400" b="1" dirty="0">
                <a:latin typeface="HGPGOTHICM" panose="020B0600000000000000" pitchFamily="34" charset="-128"/>
                <a:ea typeface="HGPGOTHICM" panose="020B0600000000000000" pitchFamily="34" charset="-128"/>
              </a:rPr>
              <a:t>FAX</a:t>
            </a:r>
            <a:r>
              <a:rPr lang="ja-JP" altLang="ja-JP" sz="1400" b="1" dirty="0">
                <a:latin typeface="HGPGOTHICM" panose="020B0600000000000000" pitchFamily="34" charset="-128"/>
                <a:ea typeface="HGPGOTHICM" panose="020B0600000000000000" pitchFamily="34" charset="-128"/>
              </a:rPr>
              <a:t>：</a:t>
            </a:r>
            <a:r>
              <a:rPr lang="en-US" altLang="ja-JP" sz="1400" b="1" dirty="0">
                <a:latin typeface="HGPGOTHICM" panose="020B0600000000000000" pitchFamily="34" charset="-128"/>
                <a:ea typeface="HGPGOTHICM" panose="020B0600000000000000" pitchFamily="34" charset="-128"/>
              </a:rPr>
              <a:t>03-</a:t>
            </a:r>
            <a:r>
              <a:rPr lang="ja-JP" altLang="ja-JP" sz="1400" b="1" dirty="0">
                <a:latin typeface="HGPGOTHICM" panose="020B0600000000000000" pitchFamily="34" charset="-128"/>
                <a:ea typeface="HGPGOTHICM" panose="020B0600000000000000" pitchFamily="34" charset="-128"/>
              </a:rPr>
              <a:t>３</a:t>
            </a:r>
            <a:r>
              <a:rPr lang="en-US" altLang="ja-JP" sz="1400" b="1" dirty="0">
                <a:latin typeface="HGPGOTHICM" panose="020B0600000000000000" pitchFamily="34" charset="-128"/>
                <a:ea typeface="HGPGOTHICM" panose="020B0600000000000000" pitchFamily="34" charset="-128"/>
              </a:rPr>
              <a:t>220</a:t>
            </a:r>
            <a:r>
              <a:rPr lang="ja-JP" altLang="ja-JP" sz="1400" b="1" dirty="0">
                <a:latin typeface="HGPGOTHICM" panose="020B0600000000000000" pitchFamily="34" charset="-128"/>
                <a:ea typeface="HGPGOTHICM" panose="020B0600000000000000" pitchFamily="34" charset="-128"/>
              </a:rPr>
              <a:t>－</a:t>
            </a:r>
            <a:r>
              <a:rPr lang="en-US" altLang="ja-JP" sz="1400" b="1" dirty="0">
                <a:latin typeface="HGPGOTHICM" panose="020B0600000000000000" pitchFamily="34" charset="-128"/>
                <a:ea typeface="HGPGOTHICM" panose="020B0600000000000000" pitchFamily="34" charset="-128"/>
              </a:rPr>
              <a:t>1210</a:t>
            </a:r>
            <a:r>
              <a:rPr lang="ja-JP" altLang="ja-JP" sz="1400" b="1" dirty="0">
                <a:latin typeface="HGPGOTHICM" panose="020B0600000000000000" pitchFamily="34" charset="-128"/>
                <a:ea typeface="HGPGOTHICM" panose="020B0600000000000000" pitchFamily="34" charset="-128"/>
              </a:rPr>
              <a:t>】</a:t>
            </a:r>
            <a:endParaRPr lang="ja-JP" altLang="ja-JP" sz="1400" dirty="0">
              <a:latin typeface="HGPGOTHICM" panose="020B0600000000000000" pitchFamily="34" charset="-128"/>
              <a:ea typeface="HGPGOTHICM" panose="020B0600000000000000" pitchFamily="34" charset="-128"/>
            </a:endParaRPr>
          </a:p>
        </p:txBody>
      </p:sp>
      <p:sp>
        <p:nvSpPr>
          <p:cNvPr id="35" name="字幕 2">
            <a:extLst>
              <a:ext uri="{FF2B5EF4-FFF2-40B4-BE49-F238E27FC236}">
                <a16:creationId xmlns:a16="http://schemas.microsoft.com/office/drawing/2014/main" id="{49665806-C7F5-D749-9965-B1923FAFBE4B}"/>
              </a:ext>
            </a:extLst>
          </p:cNvPr>
          <p:cNvSpPr txBox="1">
            <a:spLocks/>
          </p:cNvSpPr>
          <p:nvPr/>
        </p:nvSpPr>
        <p:spPr>
          <a:xfrm>
            <a:off x="3675223" y="10079400"/>
            <a:ext cx="3568656" cy="321304"/>
          </a:xfrm>
          <a:prstGeom prst="rect">
            <a:avLst/>
          </a:prstGeom>
        </p:spPr>
        <p:txBody>
          <a:bodyPr vert="horz" lIns="91440" tIns="45720" rIns="91440" bIns="45720" rtlCol="0">
            <a:noAutofit/>
          </a:bodyPr>
          <a:lstStyle>
            <a:lvl1pPr marL="0" indent="0" algn="ctr" defTabSz="755934" rtl="0" eaLnBrk="1" latinLnBrk="0" hangingPunct="1">
              <a:lnSpc>
                <a:spcPct val="90000"/>
              </a:lnSpc>
              <a:spcBef>
                <a:spcPts val="827"/>
              </a:spcBef>
              <a:buFont typeface="Arial" panose="020B0604020202020204" pitchFamily="34" charset="0"/>
              <a:buNone/>
              <a:defRPr kumimoji="1"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kumimoji="1"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kumimoji="1"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kumimoji="1"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kumimoji="1"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kumimoji="1"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kumimoji="1"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kumimoji="1"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kumimoji="1" sz="1323" kern="1200">
                <a:solidFill>
                  <a:schemeClr val="tx1"/>
                </a:solidFill>
                <a:latin typeface="+mn-lt"/>
                <a:ea typeface="+mn-ea"/>
                <a:cs typeface="+mn-cs"/>
              </a:defRPr>
            </a:lvl9pPr>
          </a:lstStyle>
          <a:p>
            <a:pPr algn="l">
              <a:lnSpc>
                <a:spcPct val="120000"/>
              </a:lnSpc>
              <a:spcBef>
                <a:spcPts val="0"/>
              </a:spcBef>
            </a:pPr>
            <a:r>
              <a:rPr lang="en-US" altLang="ja-JP" sz="700" dirty="0">
                <a:latin typeface="Yu Gothic" panose="020B0400000000000000" pitchFamily="34" charset="-128"/>
                <a:ea typeface="Yu Gothic" panose="020B0400000000000000" pitchFamily="34" charset="-128"/>
              </a:rPr>
              <a:t>※</a:t>
            </a:r>
            <a:r>
              <a:rPr lang="ja-JP" altLang="en-US" sz="700" dirty="0">
                <a:latin typeface="Yu Gothic" panose="020B0400000000000000" pitchFamily="34" charset="-128"/>
                <a:ea typeface="Yu Gothic" panose="020B0400000000000000" pitchFamily="34" charset="-128"/>
              </a:rPr>
              <a:t>ご記入いただいた情報は、当該セミナーに関する連絡・記録のために使用</a:t>
            </a:r>
            <a:r>
              <a:rPr lang="ja-JP" altLang="en-US" sz="700">
                <a:latin typeface="Yu Gothic" panose="020B0400000000000000" pitchFamily="34" charset="-128"/>
                <a:ea typeface="Yu Gothic" panose="020B0400000000000000" pitchFamily="34" charset="-128"/>
              </a:rPr>
              <a:t>します。</a:t>
            </a:r>
            <a:br>
              <a:rPr lang="en-US" altLang="ja-JP" sz="700" dirty="0">
                <a:latin typeface="Yu Gothic" panose="020B0400000000000000" pitchFamily="34" charset="-128"/>
                <a:ea typeface="Yu Gothic" panose="020B0400000000000000" pitchFamily="34" charset="-128"/>
              </a:rPr>
            </a:br>
            <a:r>
              <a:rPr lang="ja-JP" altLang="en-US" sz="700">
                <a:latin typeface="Yu Gothic" panose="020B0400000000000000" pitchFamily="34" charset="-128"/>
                <a:ea typeface="Yu Gothic" panose="020B0400000000000000" pitchFamily="34" charset="-128"/>
              </a:rPr>
              <a:t>また</a:t>
            </a:r>
            <a:r>
              <a:rPr lang="ja-JP" altLang="en-US" sz="700" dirty="0">
                <a:latin typeface="Yu Gothic" panose="020B0400000000000000" pitchFamily="34" charset="-128"/>
                <a:ea typeface="Yu Gothic" panose="020B0400000000000000" pitchFamily="34" charset="-128"/>
              </a:rPr>
              <a:t>、東京商工会議所からの各種情報提供のために使用する場合がございます。</a:t>
            </a:r>
          </a:p>
        </p:txBody>
      </p:sp>
      <p:sp>
        <p:nvSpPr>
          <p:cNvPr id="29" name="テキスト ボックス 28">
            <a:extLst>
              <a:ext uri="{FF2B5EF4-FFF2-40B4-BE49-F238E27FC236}">
                <a16:creationId xmlns:a16="http://schemas.microsoft.com/office/drawing/2014/main" id="{7ECCA2BE-9A3E-E15D-88ED-26ADDEA1E00A}"/>
              </a:ext>
            </a:extLst>
          </p:cNvPr>
          <p:cNvSpPr txBox="1"/>
          <p:nvPr/>
        </p:nvSpPr>
        <p:spPr>
          <a:xfrm>
            <a:off x="380724" y="948628"/>
            <a:ext cx="6863156" cy="855234"/>
          </a:xfrm>
          <a:prstGeom prst="rect">
            <a:avLst/>
          </a:prstGeom>
          <a:noFill/>
        </p:spPr>
        <p:txBody>
          <a:bodyPr wrap="square" rtlCol="0">
            <a:spAutoFit/>
          </a:bodyPr>
          <a:lstStyle/>
          <a:p>
            <a:pPr>
              <a:lnSpc>
                <a:spcPct val="110000"/>
              </a:lnSpc>
            </a:pPr>
            <a:r>
              <a:rPr lang="ja-JP" altLang="en-US" sz="2400" spc="-150" dirty="0">
                <a:solidFill>
                  <a:srgbClr val="002060"/>
                </a:solidFill>
                <a:latin typeface="HGP創英角ｺﾞｼｯｸUB" panose="020B0900000000000000" pitchFamily="50" charset="-128"/>
                <a:ea typeface="HGP創英角ｺﾞｼｯｸUB" panose="020B0900000000000000" pitchFamily="50" charset="-128"/>
              </a:rPr>
              <a:t>どうしたらもっと楽に融資が受けられるかを考える</a:t>
            </a:r>
            <a:endParaRPr lang="en-US" altLang="ja-JP" sz="2400" spc="-150" dirty="0">
              <a:solidFill>
                <a:srgbClr val="002060"/>
              </a:solidFill>
              <a:latin typeface="HGP創英角ｺﾞｼｯｸUB" panose="020B0900000000000000" pitchFamily="50" charset="-128"/>
              <a:ea typeface="HGP創英角ｺﾞｼｯｸUB" panose="020B0900000000000000" pitchFamily="50" charset="-128"/>
            </a:endParaRPr>
          </a:p>
          <a:p>
            <a:pPr>
              <a:lnSpc>
                <a:spcPct val="110000"/>
              </a:lnSpc>
            </a:pPr>
            <a:r>
              <a:rPr lang="ja-JP" altLang="en-US" sz="2400" spc="-150" dirty="0">
                <a:solidFill>
                  <a:srgbClr val="002060"/>
                </a:solidFill>
                <a:latin typeface="HGP創英角ｺﾞｼｯｸUB" panose="020B0900000000000000" pitchFamily="50" charset="-128"/>
                <a:ea typeface="HGP創英角ｺﾞｼｯｸUB" panose="020B0900000000000000" pitchFamily="50" charset="-128"/>
              </a:rPr>
              <a:t>　　　　　　　　　　　　　　　　　　　　　　　　　　　　　　　セミナー</a:t>
            </a:r>
            <a:endParaRPr lang="en-US" altLang="ja-JP" sz="2400" spc="-150"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57" name="Text Box 806">
            <a:extLst>
              <a:ext uri="{FF2B5EF4-FFF2-40B4-BE49-F238E27FC236}">
                <a16:creationId xmlns:a16="http://schemas.microsoft.com/office/drawing/2014/main" id="{176416EC-4977-E669-6735-30F09DA868D7}"/>
              </a:ext>
            </a:extLst>
          </p:cNvPr>
          <p:cNvSpPr txBox="1">
            <a:spLocks noChangeArrowheads="1"/>
          </p:cNvSpPr>
          <p:nvPr/>
        </p:nvSpPr>
        <p:spPr bwMode="auto">
          <a:xfrm>
            <a:off x="3672046" y="5798581"/>
            <a:ext cx="3659677" cy="692497"/>
          </a:xfrm>
          <a:prstGeom prst="rect">
            <a:avLst/>
          </a:prstGeom>
          <a:noFill/>
          <a:ln w="9525">
            <a:noFill/>
            <a:miter lim="800000"/>
            <a:headEnd/>
            <a:tailEnd/>
          </a:ln>
        </p:spPr>
        <p:txBody>
          <a:bodyPr wrap="square">
            <a:spAutoFit/>
          </a:bodyPr>
          <a:lstStyle/>
          <a:p>
            <a:pPr defTabSz="1042988" eaLnBrk="1" hangingPunct="1">
              <a:lnSpc>
                <a:spcPct val="150000"/>
              </a:lnSpc>
              <a:defRPr/>
            </a:pPr>
            <a:r>
              <a:rPr lang="ja-JP" altLang="en-US" sz="1200" b="1" dirty="0">
                <a:solidFill>
                  <a:srgbClr val="002060"/>
                </a:solidFill>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講師紹介</a:t>
            </a:r>
            <a:endParaRPr lang="en-US" altLang="ja-JP" sz="1200" b="1" dirty="0">
              <a:latin typeface="HGPｺﾞｼｯｸM" panose="020B0600000000000000" pitchFamily="50" charset="-128"/>
              <a:ea typeface="HGPｺﾞｼｯｸM" panose="020B0600000000000000" pitchFamily="50" charset="-128"/>
            </a:endParaRPr>
          </a:p>
          <a:p>
            <a:pPr defTabSz="1042988" eaLnBrk="1" hangingPunct="1">
              <a:lnSpc>
                <a:spcPct val="150000"/>
              </a:lnSpc>
              <a:defRPr/>
            </a:pPr>
            <a:r>
              <a:rPr lang="ja-JP" altLang="en-US" sz="1400" b="1" dirty="0">
                <a:latin typeface="HGPｺﾞｼｯｸM" panose="020B0600000000000000" pitchFamily="50" charset="-128"/>
                <a:ea typeface="HGPｺﾞｼｯｸM" panose="020B0600000000000000" pitchFamily="50" charset="-128"/>
              </a:rPr>
              <a:t>　中小企業診断士　半田　幹雄氏</a:t>
            </a:r>
            <a:endParaRPr lang="en-US" altLang="ja-JP" sz="1050" dirty="0">
              <a:latin typeface="HGPｺﾞｼｯｸM" panose="020B0600000000000000" pitchFamily="50" charset="-128"/>
              <a:ea typeface="HGPｺﾞｼｯｸM" panose="020B0600000000000000" pitchFamily="50" charset="-128"/>
            </a:endParaRPr>
          </a:p>
        </p:txBody>
      </p:sp>
      <p:sp>
        <p:nvSpPr>
          <p:cNvPr id="58" name="テキスト ボックス 33">
            <a:extLst>
              <a:ext uri="{FF2B5EF4-FFF2-40B4-BE49-F238E27FC236}">
                <a16:creationId xmlns:a16="http://schemas.microsoft.com/office/drawing/2014/main" id="{EB04A63F-4C96-7D52-8E28-6643F56F19CD}"/>
              </a:ext>
            </a:extLst>
          </p:cNvPr>
          <p:cNvSpPr txBox="1">
            <a:spLocks noChangeArrowheads="1"/>
          </p:cNvSpPr>
          <p:nvPr/>
        </p:nvSpPr>
        <p:spPr bwMode="auto">
          <a:xfrm>
            <a:off x="3844296" y="6758257"/>
            <a:ext cx="323854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100">
                <a:solidFill>
                  <a:schemeClr val="tx1"/>
                </a:solidFill>
                <a:latin typeface="Arial" panose="020B0604020202020204" pitchFamily="34" charset="0"/>
                <a:ea typeface="ＭＳ Ｐゴシック" panose="020B0600070205080204" pitchFamily="50" charset="-128"/>
              </a:defRPr>
            </a:lvl1pPr>
            <a:lvl2pPr marL="742950" indent="-285750">
              <a:defRPr kumimoji="1" sz="2100">
                <a:solidFill>
                  <a:schemeClr val="tx1"/>
                </a:solidFill>
                <a:latin typeface="Arial" panose="020B0604020202020204" pitchFamily="34" charset="0"/>
                <a:ea typeface="ＭＳ Ｐゴシック" panose="020B0600070205080204" pitchFamily="50" charset="-128"/>
              </a:defRPr>
            </a:lvl2pPr>
            <a:lvl3pPr marL="1143000" indent="-228600">
              <a:defRPr kumimoji="1" sz="2100">
                <a:solidFill>
                  <a:schemeClr val="tx1"/>
                </a:solidFill>
                <a:latin typeface="Arial" panose="020B0604020202020204" pitchFamily="34" charset="0"/>
                <a:ea typeface="ＭＳ Ｐゴシック" panose="020B0600070205080204" pitchFamily="50" charset="-128"/>
              </a:defRPr>
            </a:lvl3pPr>
            <a:lvl4pPr marL="1600200" indent="-228600">
              <a:defRPr kumimoji="1" sz="2100">
                <a:solidFill>
                  <a:schemeClr val="tx1"/>
                </a:solidFill>
                <a:latin typeface="Arial" panose="020B0604020202020204" pitchFamily="34" charset="0"/>
                <a:ea typeface="ＭＳ Ｐゴシック" panose="020B0600070205080204" pitchFamily="50" charset="-128"/>
              </a:defRPr>
            </a:lvl4pPr>
            <a:lvl5pPr marL="2057400" indent="-228600">
              <a:defRPr kumimoji="1" sz="21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1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1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1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100">
                <a:solidFill>
                  <a:schemeClr val="tx1"/>
                </a:solidFill>
                <a:latin typeface="Arial" panose="020B0604020202020204" pitchFamily="34" charset="0"/>
                <a:ea typeface="ＭＳ Ｐゴシック" panose="020B0600070205080204" pitchFamily="50" charset="-128"/>
              </a:defRPr>
            </a:lvl9pPr>
          </a:lstStyle>
          <a:p>
            <a:pPr algn="just" eaLnBrk="1" hangingPunct="1">
              <a:defRPr/>
            </a:pPr>
            <a:r>
              <a:rPr lang="ja-JP" altLang="en-US" sz="900" dirty="0">
                <a:latin typeface="HGPｺﾞｼｯｸM" panose="020B0600000000000000" pitchFamily="50" charset="-128"/>
                <a:ea typeface="HGPｺﾞｼｯｸM" panose="020B0600000000000000" pitchFamily="50" charset="-128"/>
              </a:rPr>
              <a:t>（株）富士銀行（現みずほ銀行）に</a:t>
            </a:r>
            <a:r>
              <a:rPr lang="en-US" altLang="ja-JP" sz="900" dirty="0">
                <a:latin typeface="HGPｺﾞｼｯｸM" panose="020B0600000000000000" pitchFamily="50" charset="-128"/>
                <a:ea typeface="HGPｺﾞｼｯｸM" panose="020B0600000000000000" pitchFamily="50" charset="-128"/>
              </a:rPr>
              <a:t>35</a:t>
            </a:r>
            <a:r>
              <a:rPr lang="ja-JP" altLang="en-US" sz="900" dirty="0">
                <a:latin typeface="HGPｺﾞｼｯｸM" panose="020B0600000000000000" pitchFamily="50" charset="-128"/>
                <a:ea typeface="HGPｺﾞｼｯｸM" panose="020B0600000000000000" pitchFamily="50" charset="-128"/>
              </a:rPr>
              <a:t>年間勤務。</a:t>
            </a:r>
            <a:endParaRPr lang="en-US" altLang="ja-JP" sz="900" dirty="0">
              <a:latin typeface="HGPｺﾞｼｯｸM" panose="020B0600000000000000" pitchFamily="50" charset="-128"/>
              <a:ea typeface="HGPｺﾞｼｯｸM" panose="020B0600000000000000" pitchFamily="50" charset="-128"/>
            </a:endParaRPr>
          </a:p>
          <a:p>
            <a:pPr algn="just" eaLnBrk="1" hangingPunct="1">
              <a:defRPr/>
            </a:pPr>
            <a:r>
              <a:rPr lang="ja-JP" altLang="en-US" sz="900" dirty="0">
                <a:latin typeface="HGPｺﾞｼｯｸM" panose="020B0600000000000000" pitchFamily="50" charset="-128"/>
                <a:ea typeface="HGPｺﾞｼｯｸM" panose="020B0600000000000000" pitchFamily="50" charset="-128"/>
              </a:rPr>
              <a:t>浜松、平塚、鶴見、調布、外山、自由が丘、赤坂、日比谷、丸の内等の各支店勤務後、本部の融資企画部等において、融資関連の事務業務、支店指導に携わる。</a:t>
            </a:r>
            <a:endParaRPr lang="en-US" altLang="ja-JP" sz="900" dirty="0">
              <a:latin typeface="HGPｺﾞｼｯｸM" panose="020B0600000000000000" pitchFamily="50" charset="-128"/>
              <a:ea typeface="HGPｺﾞｼｯｸM" panose="020B0600000000000000" pitchFamily="50" charset="-128"/>
            </a:endParaRPr>
          </a:p>
          <a:p>
            <a:pPr algn="just" eaLnBrk="1" hangingPunct="1">
              <a:defRPr/>
            </a:pPr>
            <a:r>
              <a:rPr lang="ja-JP" altLang="en-US" sz="900" dirty="0">
                <a:latin typeface="HGPｺﾞｼｯｸM" panose="020B0600000000000000" pitchFamily="50" charset="-128"/>
                <a:ea typeface="HGPｺﾞｼｯｸM" panose="020B0600000000000000" pitchFamily="50" charset="-128"/>
              </a:rPr>
              <a:t>後に、医薬品卸会社の取締役、みずほ信用保証（株）債権回収、</a:t>
            </a:r>
            <a:r>
              <a:rPr lang="en-US" altLang="ja-JP" sz="900" dirty="0">
                <a:latin typeface="HGPｺﾞｼｯｸM" panose="020B0600000000000000" pitchFamily="50" charset="-128"/>
                <a:ea typeface="HGPｺﾞｼｯｸM" panose="020B0600000000000000" pitchFamily="50" charset="-128"/>
              </a:rPr>
              <a:t>SBI</a:t>
            </a:r>
            <a:r>
              <a:rPr lang="ja-JP" altLang="en-US" sz="900" dirty="0">
                <a:latin typeface="HGPｺﾞｼｯｸM" panose="020B0600000000000000" pitchFamily="50" charset="-128"/>
                <a:ea typeface="HGPｺﾞｼｯｸM" panose="020B0600000000000000" pitchFamily="50" charset="-128"/>
              </a:rPr>
              <a:t> </a:t>
            </a:r>
            <a:r>
              <a:rPr lang="en-US" altLang="ja-JP" sz="900" dirty="0">
                <a:latin typeface="HGPｺﾞｼｯｸM" panose="020B0600000000000000" pitchFamily="50" charset="-128"/>
                <a:ea typeface="HGPｺﾞｼｯｸM" panose="020B0600000000000000" pitchFamily="50" charset="-128"/>
              </a:rPr>
              <a:t>Fin Tech</a:t>
            </a:r>
            <a:r>
              <a:rPr lang="ja-JP" altLang="en-US" sz="900" dirty="0">
                <a:latin typeface="HGPｺﾞｼｯｸM" panose="020B0600000000000000" pitchFamily="50" charset="-128"/>
                <a:ea typeface="HGPｺﾞｼｯｸM" panose="020B0600000000000000" pitchFamily="50" charset="-128"/>
              </a:rPr>
              <a:t> </a:t>
            </a:r>
            <a:r>
              <a:rPr lang="en-US" altLang="ja-JP" sz="900" dirty="0">
                <a:latin typeface="HGPｺﾞｼｯｸM" panose="020B0600000000000000" pitchFamily="50" charset="-128"/>
                <a:ea typeface="HGPｺﾞｼｯｸM" panose="020B0600000000000000" pitchFamily="50" charset="-128"/>
              </a:rPr>
              <a:t>Solutions</a:t>
            </a:r>
            <a:r>
              <a:rPr lang="ja-JP" altLang="en-US" sz="900" dirty="0">
                <a:latin typeface="HGPｺﾞｼｯｸM" panose="020B0600000000000000" pitchFamily="50" charset="-128"/>
                <a:ea typeface="HGPｺﾞｼｯｸM" panose="020B0600000000000000" pitchFamily="50" charset="-128"/>
              </a:rPr>
              <a:t>（株）顧問を経て</a:t>
            </a:r>
            <a:r>
              <a:rPr lang="en-US" altLang="ja-JP" sz="900" dirty="0">
                <a:latin typeface="HGPｺﾞｼｯｸM" panose="020B0600000000000000" pitchFamily="50" charset="-128"/>
                <a:ea typeface="HGPｺﾞｼｯｸM" panose="020B0600000000000000" pitchFamily="50" charset="-128"/>
              </a:rPr>
              <a:t>2022</a:t>
            </a:r>
            <a:r>
              <a:rPr lang="ja-JP" altLang="en-US" sz="900" dirty="0">
                <a:latin typeface="HGPｺﾞｼｯｸM" panose="020B0600000000000000" pitchFamily="50" charset="-128"/>
                <a:ea typeface="HGPｺﾞｼｯｸM" panose="020B0600000000000000" pitchFamily="50" charset="-128"/>
              </a:rPr>
              <a:t>年にあおぞら法務事務所を開業</a:t>
            </a:r>
            <a:endParaRPr lang="en-US" altLang="ja-JP" sz="900" dirty="0">
              <a:latin typeface="HGPｺﾞｼｯｸM" panose="020B0600000000000000" pitchFamily="50" charset="-128"/>
              <a:ea typeface="HGPｺﾞｼｯｸM" panose="020B0600000000000000" pitchFamily="50" charset="-128"/>
            </a:endParaRPr>
          </a:p>
          <a:p>
            <a:pPr algn="just" eaLnBrk="1" hangingPunct="1">
              <a:defRPr/>
            </a:pPr>
            <a:r>
              <a:rPr lang="ja-JP" altLang="en-US" sz="900" dirty="0">
                <a:latin typeface="HGPｺﾞｼｯｸM" panose="020B0600000000000000" pitchFamily="50" charset="-128"/>
                <a:ea typeface="HGPｺﾞｼｯｸM" panose="020B0600000000000000" pitchFamily="50" charset="-128"/>
              </a:rPr>
              <a:t>保有資格　中小企業診断士、行政書士ほか</a:t>
            </a:r>
          </a:p>
        </p:txBody>
      </p:sp>
      <p:sp>
        <p:nvSpPr>
          <p:cNvPr id="59" name="Text Box 13">
            <a:extLst>
              <a:ext uri="{FF2B5EF4-FFF2-40B4-BE49-F238E27FC236}">
                <a16:creationId xmlns:a16="http://schemas.microsoft.com/office/drawing/2014/main" id="{E1AE894A-30BA-5520-3B31-4869C15A7547}"/>
              </a:ext>
            </a:extLst>
          </p:cNvPr>
          <p:cNvSpPr txBox="1">
            <a:spLocks noChangeArrowheads="1"/>
          </p:cNvSpPr>
          <p:nvPr/>
        </p:nvSpPr>
        <p:spPr bwMode="auto">
          <a:xfrm>
            <a:off x="3731410" y="3809630"/>
            <a:ext cx="3586472" cy="166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lstStyle>
            <a:lvl1pPr defTabSz="1042988">
              <a:spcBef>
                <a:spcPct val="20000"/>
              </a:spcBef>
              <a:buChar char="•"/>
              <a:defRPr kumimoji="1" sz="3700">
                <a:solidFill>
                  <a:schemeClr val="tx1"/>
                </a:solidFill>
                <a:latin typeface="Arial" panose="020B0604020202020204" pitchFamily="34" charset="0"/>
                <a:ea typeface="ＭＳ Ｐゴシック" panose="020B0600070205080204" pitchFamily="50" charset="-128"/>
              </a:defRPr>
            </a:lvl1pPr>
            <a:lvl2pPr marL="742950" indent="-285750" defTabSz="1042988">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defTabSz="1042988">
              <a:spcBef>
                <a:spcPct val="20000"/>
              </a:spcBef>
              <a:buChar char="•"/>
              <a:defRPr kumimoji="1" sz="2700">
                <a:solidFill>
                  <a:schemeClr val="tx1"/>
                </a:solidFill>
                <a:latin typeface="Arial" panose="020B0604020202020204" pitchFamily="34" charset="0"/>
                <a:ea typeface="ＭＳ Ｐゴシック" panose="020B0600070205080204" pitchFamily="50" charset="-128"/>
              </a:defRPr>
            </a:lvl3pPr>
            <a:lvl4pPr marL="1600200" indent="-228600" defTabSz="1042988">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4pPr>
            <a:lvl5pPr marL="2057400" indent="-228600" defTabSz="1042988">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5pPr>
            <a:lvl6pPr marL="2514600" indent="-228600" defTabSz="1042988"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6pPr>
            <a:lvl7pPr marL="2971800" indent="-228600" defTabSz="1042988"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7pPr>
            <a:lvl8pPr marL="3429000" indent="-228600" defTabSz="1042988"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8pPr>
            <a:lvl9pPr marL="3886200" indent="-228600" defTabSz="1042988"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9pPr>
          </a:lstStyle>
          <a:p>
            <a:pPr marL="4763" indent="-4763" eaLnBrk="1" hangingPunct="1">
              <a:spcBef>
                <a:spcPct val="0"/>
              </a:spcBef>
              <a:spcAft>
                <a:spcPts val="300"/>
              </a:spcAft>
              <a:buFontTx/>
              <a:buNone/>
            </a:pPr>
            <a:r>
              <a:rPr lang="ja-JP" altLang="en-US" sz="1200" b="1" dirty="0">
                <a:solidFill>
                  <a:srgbClr val="002060"/>
                </a:solidFill>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セミナー内容 </a:t>
            </a:r>
            <a:endParaRPr lang="en-US" altLang="ja-JP" sz="1400" dirty="0">
              <a:latin typeface="HGPｺﾞｼｯｸM" panose="020B0600000000000000" pitchFamily="50" charset="-128"/>
              <a:ea typeface="HGPｺﾞｼｯｸM" panose="020B0600000000000000" pitchFamily="50" charset="-128"/>
            </a:endParaRPr>
          </a:p>
          <a:p>
            <a:pPr marL="138112">
              <a:lnSpc>
                <a:spcPct val="110000"/>
              </a:lnSpc>
              <a:spcBef>
                <a:spcPts val="300"/>
              </a:spcBef>
              <a:buNone/>
            </a:pPr>
            <a:r>
              <a:rPr lang="ja-JP" altLang="en-US" sz="1300" dirty="0">
                <a:latin typeface="HGPｺﾞｼｯｸM" panose="020B0600000000000000" pitchFamily="50" charset="-128"/>
                <a:ea typeface="HGPｺﾞｼｯｸM" panose="020B0600000000000000" pitchFamily="50" charset="-128"/>
              </a:rPr>
              <a:t>① この時期、金融機関と上手く付き合う方法</a:t>
            </a:r>
            <a:endParaRPr lang="en-US" altLang="ja-JP" sz="1300" dirty="0">
              <a:latin typeface="HGPｺﾞｼｯｸM" panose="020B0600000000000000" pitchFamily="50" charset="-128"/>
              <a:ea typeface="HGPｺﾞｼｯｸM" panose="020B0600000000000000" pitchFamily="50" charset="-128"/>
            </a:endParaRPr>
          </a:p>
          <a:p>
            <a:pPr marL="138112">
              <a:lnSpc>
                <a:spcPct val="110000"/>
              </a:lnSpc>
              <a:spcBef>
                <a:spcPts val="400"/>
              </a:spcBef>
              <a:buNone/>
            </a:pPr>
            <a:r>
              <a:rPr lang="ja-JP" altLang="en-US" sz="1300" dirty="0">
                <a:latin typeface="HGPｺﾞｼｯｸM" panose="020B0600000000000000" pitchFamily="50" charset="-128"/>
                <a:ea typeface="HGPｺﾞｼｯｸM" panose="020B0600000000000000" pitchFamily="50" charset="-128"/>
              </a:rPr>
              <a:t>② 融資が実行される金融機関内部のしくみ</a:t>
            </a:r>
            <a:endParaRPr lang="en-US" altLang="ja-JP" sz="1300" dirty="0">
              <a:latin typeface="HGPｺﾞｼｯｸM" panose="020B0600000000000000" pitchFamily="50" charset="-128"/>
              <a:ea typeface="HGPｺﾞｼｯｸM" panose="020B0600000000000000" pitchFamily="50" charset="-128"/>
            </a:endParaRPr>
          </a:p>
          <a:p>
            <a:pPr marL="138112">
              <a:lnSpc>
                <a:spcPct val="110000"/>
              </a:lnSpc>
              <a:spcBef>
                <a:spcPts val="400"/>
              </a:spcBef>
              <a:buNone/>
            </a:pPr>
            <a:r>
              <a:rPr lang="ja-JP" altLang="en-US" sz="1300" dirty="0">
                <a:latin typeface="HGPｺﾞｼｯｸM" panose="020B0600000000000000" pitchFamily="50" charset="-128"/>
                <a:ea typeface="HGPｺﾞｼｯｸM" panose="020B0600000000000000" pitchFamily="50" charset="-128"/>
              </a:rPr>
              <a:t>③ コロナ借換融資をする金融機関の本音とは</a:t>
            </a:r>
            <a:endParaRPr lang="en-US" altLang="ja-JP" sz="1300" dirty="0">
              <a:latin typeface="HGPｺﾞｼｯｸM" panose="020B0600000000000000" pitchFamily="50" charset="-128"/>
              <a:ea typeface="HGPｺﾞｼｯｸM" panose="020B0600000000000000" pitchFamily="50" charset="-128"/>
            </a:endParaRPr>
          </a:p>
          <a:p>
            <a:pPr marL="138112">
              <a:lnSpc>
                <a:spcPct val="110000"/>
              </a:lnSpc>
              <a:spcBef>
                <a:spcPts val="400"/>
              </a:spcBef>
              <a:buNone/>
            </a:pPr>
            <a:r>
              <a:rPr lang="ja-JP" altLang="en-US" sz="1300" dirty="0">
                <a:latin typeface="HGPｺﾞｼｯｸM" panose="020B0600000000000000" pitchFamily="50" charset="-128"/>
                <a:ea typeface="HGPｺﾞｼｯｸM" panose="020B0600000000000000" pitchFamily="50" charset="-128"/>
              </a:rPr>
              <a:t>④ ゼロゼロ融資の乗り切り方</a:t>
            </a:r>
            <a:endParaRPr lang="en-US" altLang="ja-JP" sz="1300" dirty="0">
              <a:latin typeface="HGPｺﾞｼｯｸM" panose="020B0600000000000000" pitchFamily="50" charset="-128"/>
              <a:ea typeface="HGPｺﾞｼｯｸM" panose="020B0600000000000000" pitchFamily="50" charset="-128"/>
            </a:endParaRPr>
          </a:p>
          <a:p>
            <a:pPr marL="311150">
              <a:lnSpc>
                <a:spcPct val="110000"/>
              </a:lnSpc>
              <a:spcBef>
                <a:spcPts val="0"/>
              </a:spcBef>
              <a:buNone/>
            </a:pPr>
            <a:r>
              <a:rPr lang="ja-JP" altLang="en-US" sz="1000" dirty="0">
                <a:latin typeface="HGPｺﾞｼｯｸM" panose="020B0600000000000000" pitchFamily="50" charset="-128"/>
                <a:ea typeface="HGPｺﾞｼｯｸM" panose="020B0600000000000000" pitchFamily="50" charset="-128"/>
              </a:rPr>
              <a:t>　　　　　　　　　　　　　　　　　　　　　　　ほか</a:t>
            </a:r>
            <a:endParaRPr lang="en-US" altLang="ja-JP" sz="1000" dirty="0">
              <a:latin typeface="HGPｺﾞｼｯｸM" panose="020B0600000000000000" pitchFamily="50" charset="-128"/>
              <a:ea typeface="HGPｺﾞｼｯｸM" panose="020B0600000000000000" pitchFamily="50" charset="-128"/>
            </a:endParaRPr>
          </a:p>
          <a:p>
            <a:pPr marL="311150">
              <a:lnSpc>
                <a:spcPct val="110000"/>
              </a:lnSpc>
              <a:spcBef>
                <a:spcPts val="0"/>
              </a:spcBef>
              <a:buNone/>
            </a:pPr>
            <a:endParaRPr lang="en-US" altLang="ja-JP" sz="1000" dirty="0">
              <a:latin typeface="HGPｺﾞｼｯｸM" panose="020B0600000000000000" pitchFamily="50" charset="-128"/>
              <a:ea typeface="HGPｺﾞｼｯｸM" panose="020B0600000000000000" pitchFamily="50" charset="-128"/>
            </a:endParaRPr>
          </a:p>
        </p:txBody>
      </p:sp>
      <p:sp>
        <p:nvSpPr>
          <p:cNvPr id="60" name="テキスト ボックス 59">
            <a:extLst>
              <a:ext uri="{FF2B5EF4-FFF2-40B4-BE49-F238E27FC236}">
                <a16:creationId xmlns:a16="http://schemas.microsoft.com/office/drawing/2014/main" id="{42503DA9-5F5D-0B6F-D595-84738DA61B45}"/>
              </a:ext>
            </a:extLst>
          </p:cNvPr>
          <p:cNvSpPr txBox="1"/>
          <p:nvPr/>
        </p:nvSpPr>
        <p:spPr>
          <a:xfrm>
            <a:off x="509138" y="1998587"/>
            <a:ext cx="6501622" cy="1652760"/>
          </a:xfrm>
          <a:prstGeom prst="rect">
            <a:avLst/>
          </a:prstGeom>
          <a:noFill/>
        </p:spPr>
        <p:txBody>
          <a:bodyPr wrap="square" lIns="0" tIns="0" rIns="0" bIns="0" rtlCol="0">
            <a:spAutoFit/>
          </a:bodyPr>
          <a:lstStyle/>
          <a:p>
            <a:pPr algn="just">
              <a:lnSpc>
                <a:spcPct val="120000"/>
              </a:lnSpc>
              <a:spcAft>
                <a:spcPts val="600"/>
              </a:spcAft>
            </a:pPr>
            <a:r>
              <a:rPr lang="ja-JP" altLang="en-US" sz="1100" dirty="0">
                <a:latin typeface="HGPｺﾞｼｯｸM" panose="020B0600000000000000" pitchFamily="50" charset="-128"/>
                <a:ea typeface="HGPｺﾞｼｯｸM" panose="020B0600000000000000" pitchFamily="50" charset="-128"/>
              </a:rPr>
              <a:t>➢銀行出身の私が独立開業して感じたことは、中小企業の経営者の方は銀行との付き合いに不慣れだということです。</a:t>
            </a:r>
            <a:endParaRPr lang="en-US" altLang="ja-JP" sz="1100" dirty="0">
              <a:latin typeface="HGPｺﾞｼｯｸM" panose="020B0600000000000000" pitchFamily="50" charset="-128"/>
              <a:ea typeface="HGPｺﾞｼｯｸM" panose="020B0600000000000000" pitchFamily="50" charset="-128"/>
            </a:endParaRPr>
          </a:p>
          <a:p>
            <a:pPr algn="just">
              <a:lnSpc>
                <a:spcPct val="120000"/>
              </a:lnSpc>
              <a:spcAft>
                <a:spcPts val="600"/>
              </a:spcAft>
            </a:pPr>
            <a:r>
              <a:rPr lang="ja-JP" altLang="en-US" sz="1100" dirty="0">
                <a:latin typeface="HGPｺﾞｼｯｸM" panose="020B0600000000000000" pitchFamily="50" charset="-128"/>
                <a:ea typeface="HGPｺﾞｼｯｸM" panose="020B0600000000000000" pitchFamily="50" charset="-128"/>
              </a:rPr>
              <a:t>➢「銀行が求めていること」に対して正確に応えられず、スムーズな取引が出来ないケースが散見されます。</a:t>
            </a:r>
            <a:endParaRPr lang="en-US" altLang="ja-JP" sz="1100" dirty="0">
              <a:latin typeface="HGPｺﾞｼｯｸM" panose="020B0600000000000000" pitchFamily="50" charset="-128"/>
              <a:ea typeface="HGPｺﾞｼｯｸM" panose="020B0600000000000000" pitchFamily="50" charset="-128"/>
            </a:endParaRPr>
          </a:p>
          <a:p>
            <a:pPr algn="just">
              <a:lnSpc>
                <a:spcPct val="120000"/>
              </a:lnSpc>
              <a:spcAft>
                <a:spcPts val="600"/>
              </a:spcAft>
            </a:pPr>
            <a:r>
              <a:rPr lang="ja-JP" altLang="en-US" sz="1100" dirty="0">
                <a:latin typeface="HGPｺﾞｼｯｸM" panose="020B0600000000000000" pitchFamily="50" charset="-128"/>
                <a:ea typeface="HGPｺﾞｼｯｸM" panose="020B0600000000000000" pitchFamily="50" charset="-128"/>
              </a:rPr>
              <a:t>➢そのような銀行のいわば「本音」の部分と、企業の「ニーズ」の間を埋めることができれば、中小企業の資金調達はよりうまくいくのではないかと考えております。</a:t>
            </a:r>
            <a:endParaRPr lang="en-US" altLang="ja-JP" sz="1100" dirty="0">
              <a:latin typeface="HGPｺﾞｼｯｸM" panose="020B0600000000000000" pitchFamily="50" charset="-128"/>
              <a:ea typeface="HGPｺﾞｼｯｸM" panose="020B0600000000000000" pitchFamily="50" charset="-128"/>
            </a:endParaRPr>
          </a:p>
          <a:p>
            <a:pPr algn="just">
              <a:lnSpc>
                <a:spcPct val="120000"/>
              </a:lnSpc>
              <a:spcAft>
                <a:spcPts val="600"/>
              </a:spcAft>
            </a:pPr>
            <a:r>
              <a:rPr lang="ja-JP" altLang="en-US" sz="1100" dirty="0">
                <a:latin typeface="HGPｺﾞｼｯｸM" panose="020B0600000000000000" pitchFamily="50" charset="-128"/>
                <a:ea typeface="HGPｺﾞｼｯｸM" panose="020B0600000000000000" pitchFamily="50" charset="-128"/>
              </a:rPr>
              <a:t>➢本セミナーでは、銀行との融資取引を始めるうえでのアプローチの方法や人間関係の構築を中心にお話し、銀行の懐を探る術を伝授できたらと思います。</a:t>
            </a:r>
          </a:p>
        </p:txBody>
      </p:sp>
      <p:grpSp>
        <p:nvGrpSpPr>
          <p:cNvPr id="61" name="グループ化 60">
            <a:extLst>
              <a:ext uri="{FF2B5EF4-FFF2-40B4-BE49-F238E27FC236}">
                <a16:creationId xmlns:a16="http://schemas.microsoft.com/office/drawing/2014/main" id="{B4C00E2C-BDF4-96B1-D5EC-FE125B460A7E}"/>
              </a:ext>
            </a:extLst>
          </p:cNvPr>
          <p:cNvGrpSpPr/>
          <p:nvPr/>
        </p:nvGrpSpPr>
        <p:grpSpPr>
          <a:xfrm>
            <a:off x="380443" y="3824287"/>
            <a:ext cx="570553" cy="435946"/>
            <a:chOff x="355028" y="6083249"/>
            <a:chExt cx="570553" cy="356534"/>
          </a:xfrm>
        </p:grpSpPr>
        <p:sp>
          <p:nvSpPr>
            <p:cNvPr id="62" name="角丸四角形 61">
              <a:extLst>
                <a:ext uri="{FF2B5EF4-FFF2-40B4-BE49-F238E27FC236}">
                  <a16:creationId xmlns:a16="http://schemas.microsoft.com/office/drawing/2014/main" id="{96B5BD34-0973-520A-7294-A2189C4D0391}"/>
                </a:ext>
              </a:extLst>
            </p:cNvPr>
            <p:cNvSpPr/>
            <p:nvPr/>
          </p:nvSpPr>
          <p:spPr>
            <a:xfrm>
              <a:off x="427253" y="6083249"/>
              <a:ext cx="426153" cy="356534"/>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a:extLst>
                <a:ext uri="{FF2B5EF4-FFF2-40B4-BE49-F238E27FC236}">
                  <a16:creationId xmlns:a16="http://schemas.microsoft.com/office/drawing/2014/main" id="{DFD5EB1D-D6C8-7B12-80D3-0043763DD72C}"/>
                </a:ext>
              </a:extLst>
            </p:cNvPr>
            <p:cNvSpPr txBox="1"/>
            <p:nvPr/>
          </p:nvSpPr>
          <p:spPr>
            <a:xfrm>
              <a:off x="355028" y="6133355"/>
              <a:ext cx="570553" cy="233396"/>
            </a:xfrm>
            <a:prstGeom prst="rect">
              <a:avLst/>
            </a:prstGeom>
            <a:noFill/>
            <a:ln>
              <a:noFill/>
            </a:ln>
          </p:spPr>
          <p:txBody>
            <a:bodyPr wrap="square" rtlCol="0">
              <a:spAutoFit/>
            </a:bodyPr>
            <a:lstStyle/>
            <a:p>
              <a:pPr algn="ct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日時</a:t>
              </a:r>
            </a:p>
          </p:txBody>
        </p:sp>
      </p:grpSp>
      <p:sp>
        <p:nvSpPr>
          <p:cNvPr id="64" name="Text Box 13">
            <a:extLst>
              <a:ext uri="{FF2B5EF4-FFF2-40B4-BE49-F238E27FC236}">
                <a16:creationId xmlns:a16="http://schemas.microsoft.com/office/drawing/2014/main" id="{8F4DDA97-EE40-6999-17D5-D131F4257569}"/>
              </a:ext>
            </a:extLst>
          </p:cNvPr>
          <p:cNvSpPr txBox="1">
            <a:spLocks noChangeArrowheads="1"/>
          </p:cNvSpPr>
          <p:nvPr/>
        </p:nvSpPr>
        <p:spPr bwMode="auto">
          <a:xfrm>
            <a:off x="882236" y="3759420"/>
            <a:ext cx="3016437" cy="664326"/>
          </a:xfrm>
          <a:prstGeom prst="rect">
            <a:avLst/>
          </a:prstGeom>
          <a:noFill/>
          <a:ln w="9525">
            <a:noFill/>
            <a:miter lim="800000"/>
            <a:headEnd/>
            <a:tailEnd/>
          </a:ln>
        </p:spPr>
        <p:txBody>
          <a:bodyPr lIns="104306" tIns="52153" rIns="104306" bIns="52153"/>
          <a:lstStyle/>
          <a:p>
            <a:pPr defTabSz="1042988" eaLnBrk="1" hangingPunct="1">
              <a:lnSpc>
                <a:spcPct val="120000"/>
              </a:lnSpc>
              <a:defRPr/>
            </a:pPr>
            <a:r>
              <a:rPr lang="en-US" altLang="ja-JP" sz="1200" dirty="0">
                <a:latin typeface="HGPGothicE" panose="020B0900000000000000" pitchFamily="34" charset="-128"/>
                <a:ea typeface="HGPGothicE" panose="020B0900000000000000" pitchFamily="34" charset="-128"/>
              </a:rPr>
              <a:t>2023</a:t>
            </a:r>
            <a:r>
              <a:rPr lang="ja-JP" altLang="en-US" sz="1200" dirty="0">
                <a:latin typeface="HGPGothicE" panose="020B0900000000000000" pitchFamily="34" charset="-128"/>
                <a:ea typeface="HGPGothicE" panose="020B0900000000000000" pitchFamily="34" charset="-128"/>
              </a:rPr>
              <a:t>年 </a:t>
            </a:r>
            <a:r>
              <a:rPr lang="en-US" altLang="ja-JP" sz="2000" dirty="0">
                <a:latin typeface="HGPGothicE" panose="020B0900000000000000" pitchFamily="34" charset="-128"/>
                <a:ea typeface="HGPGothicE" panose="020B0900000000000000" pitchFamily="34" charset="-128"/>
              </a:rPr>
              <a:t>9</a:t>
            </a:r>
            <a:r>
              <a:rPr lang="ja-JP" altLang="en-US" sz="2000" dirty="0">
                <a:latin typeface="HGPGothicE" panose="020B0900000000000000" pitchFamily="34" charset="-128"/>
                <a:ea typeface="HGPGothicE" panose="020B0900000000000000" pitchFamily="34" charset="-128"/>
              </a:rPr>
              <a:t>月</a:t>
            </a:r>
            <a:r>
              <a:rPr lang="en-US" altLang="ja-JP" sz="2000" dirty="0">
                <a:latin typeface="HGPGothicE" panose="020B0900000000000000" pitchFamily="34" charset="-128"/>
                <a:ea typeface="HGPGothicE" panose="020B0900000000000000" pitchFamily="34" charset="-128"/>
              </a:rPr>
              <a:t>6</a:t>
            </a:r>
            <a:r>
              <a:rPr lang="ja-JP" altLang="en-US" sz="2000" dirty="0">
                <a:latin typeface="HGPGothicE" panose="020B0900000000000000" pitchFamily="34" charset="-128"/>
                <a:ea typeface="HGPGothicE" panose="020B0900000000000000" pitchFamily="34" charset="-128"/>
              </a:rPr>
              <a:t>日（水）</a:t>
            </a:r>
            <a:endParaRPr lang="en-US" altLang="ja-JP" sz="2000" spc="-100" dirty="0">
              <a:latin typeface="HGPGothicE" panose="020B0900000000000000" pitchFamily="34" charset="-128"/>
              <a:ea typeface="HGPGothicE" panose="020B0900000000000000" pitchFamily="34" charset="-128"/>
            </a:endParaRPr>
          </a:p>
          <a:p>
            <a:pPr defTabSz="1042988" eaLnBrk="1" hangingPunct="1">
              <a:lnSpc>
                <a:spcPct val="120000"/>
              </a:lnSpc>
              <a:defRPr/>
            </a:pPr>
            <a:r>
              <a:rPr lang="ja-JP" altLang="en-US" sz="1400" kern="0" spc="-100" dirty="0">
                <a:latin typeface="HGPGothicE" panose="020B0900000000000000" pitchFamily="34" charset="-128"/>
                <a:ea typeface="HGPGothicE" panose="020B0900000000000000" pitchFamily="34" charset="-128"/>
              </a:rPr>
              <a:t>　　　　　　　　　　　　</a:t>
            </a:r>
            <a:r>
              <a:rPr lang="en-US" altLang="ja-JP" sz="1800" kern="0" spc="-100" dirty="0">
                <a:latin typeface="HGPGothicE" panose="020B0900000000000000" pitchFamily="34" charset="-128"/>
                <a:ea typeface="HGPGothicE" panose="020B0900000000000000" pitchFamily="34" charset="-128"/>
              </a:rPr>
              <a:t>14</a:t>
            </a:r>
            <a:r>
              <a:rPr lang="ja-JP" altLang="en-US" sz="1800" kern="0" spc="-100" dirty="0">
                <a:latin typeface="HGPGothicE" panose="020B0900000000000000" pitchFamily="34" charset="-128"/>
                <a:ea typeface="HGPGothicE" panose="020B0900000000000000" pitchFamily="34" charset="-128"/>
              </a:rPr>
              <a:t>：</a:t>
            </a:r>
            <a:r>
              <a:rPr lang="en-US" altLang="ja-JP" sz="1800" kern="0" spc="-100" dirty="0">
                <a:latin typeface="HGPGothicE" panose="020B0900000000000000" pitchFamily="34" charset="-128"/>
                <a:ea typeface="HGPGothicE" panose="020B0900000000000000" pitchFamily="34" charset="-128"/>
              </a:rPr>
              <a:t>00</a:t>
            </a:r>
            <a:r>
              <a:rPr lang="ja-JP" altLang="en-US" sz="1800" kern="0" spc="-100" dirty="0">
                <a:latin typeface="HGPGothicE" panose="020B0900000000000000" pitchFamily="34" charset="-128"/>
                <a:ea typeface="HGPGothicE" panose="020B0900000000000000" pitchFamily="34" charset="-128"/>
              </a:rPr>
              <a:t>～</a:t>
            </a:r>
            <a:r>
              <a:rPr lang="en-US" altLang="ja-JP" sz="1800" kern="0" spc="-100" dirty="0">
                <a:latin typeface="HGPGothicE" panose="020B0900000000000000" pitchFamily="34" charset="-128"/>
                <a:ea typeface="HGPGothicE" panose="020B0900000000000000" pitchFamily="34" charset="-128"/>
              </a:rPr>
              <a:t>16</a:t>
            </a:r>
            <a:r>
              <a:rPr lang="ja-JP" altLang="en-US" sz="1800" kern="0" spc="-100" dirty="0">
                <a:latin typeface="HGPGothicE" panose="020B0900000000000000" pitchFamily="34" charset="-128"/>
                <a:ea typeface="HGPGothicE" panose="020B0900000000000000" pitchFamily="34" charset="-128"/>
              </a:rPr>
              <a:t>：</a:t>
            </a:r>
            <a:r>
              <a:rPr lang="en-US" altLang="ja-JP" sz="1800" kern="0" spc="-100" dirty="0">
                <a:latin typeface="HGPGothicE" panose="020B0900000000000000" pitchFamily="34" charset="-128"/>
                <a:ea typeface="HGPGothicE" panose="020B0900000000000000" pitchFamily="34" charset="-128"/>
              </a:rPr>
              <a:t>00</a:t>
            </a:r>
            <a:endParaRPr lang="en-US" altLang="ja-JP" sz="1100" dirty="0">
              <a:latin typeface="HGPGothicE" panose="020B0900000000000000" pitchFamily="34" charset="-128"/>
              <a:ea typeface="HGPGothicE" panose="020B0900000000000000" pitchFamily="34" charset="-128"/>
            </a:endParaRPr>
          </a:p>
        </p:txBody>
      </p:sp>
      <p:sp>
        <p:nvSpPr>
          <p:cNvPr id="65" name="Text Box 13">
            <a:extLst>
              <a:ext uri="{FF2B5EF4-FFF2-40B4-BE49-F238E27FC236}">
                <a16:creationId xmlns:a16="http://schemas.microsoft.com/office/drawing/2014/main" id="{5401E054-E057-E0BB-4C27-10339FA22A77}"/>
              </a:ext>
            </a:extLst>
          </p:cNvPr>
          <p:cNvSpPr txBox="1">
            <a:spLocks noChangeArrowheads="1"/>
          </p:cNvSpPr>
          <p:nvPr/>
        </p:nvSpPr>
        <p:spPr bwMode="auto">
          <a:xfrm>
            <a:off x="919418" y="4542156"/>
            <a:ext cx="2642356" cy="554930"/>
          </a:xfrm>
          <a:prstGeom prst="rect">
            <a:avLst/>
          </a:prstGeom>
          <a:noFill/>
          <a:ln w="9525">
            <a:noFill/>
            <a:miter lim="800000"/>
            <a:headEnd/>
            <a:tailEnd/>
          </a:ln>
        </p:spPr>
        <p:txBody>
          <a:bodyPr lIns="104306" tIns="52153" rIns="104306" bIns="52153"/>
          <a:lstStyle/>
          <a:p>
            <a:pPr defTabSz="1042988" eaLnBrk="1" hangingPunct="1">
              <a:lnSpc>
                <a:spcPct val="120000"/>
              </a:lnSpc>
              <a:defRPr/>
            </a:pPr>
            <a:r>
              <a:rPr lang="ja-JP" altLang="en-US" sz="1400" dirty="0">
                <a:latin typeface="HGPGothicE" panose="020B0900000000000000" pitchFamily="34" charset="-128"/>
                <a:ea typeface="HGPGothicE" panose="020B0900000000000000" pitchFamily="34" charset="-128"/>
              </a:rPr>
              <a:t>オンライン開催（</a:t>
            </a:r>
            <a:r>
              <a:rPr lang="en-US" altLang="ja-JP" sz="1400" dirty="0">
                <a:latin typeface="HGPGothicE" panose="020B0900000000000000" pitchFamily="34" charset="-128"/>
                <a:ea typeface="HGPGothicE" panose="020B0900000000000000" pitchFamily="34" charset="-128"/>
              </a:rPr>
              <a:t>Zoom</a:t>
            </a:r>
            <a:r>
              <a:rPr lang="ja-JP" altLang="en-US" sz="1400" dirty="0">
                <a:latin typeface="HGPGothicE" panose="020B0900000000000000" pitchFamily="34" charset="-128"/>
                <a:ea typeface="HGPGothicE" panose="020B0900000000000000" pitchFamily="34" charset="-128"/>
              </a:rPr>
              <a:t>を利用）</a:t>
            </a:r>
            <a:endParaRPr lang="en-US" altLang="ja-JP" sz="1400" dirty="0">
              <a:latin typeface="HGPGothicE" panose="020B0900000000000000" pitchFamily="34" charset="-128"/>
              <a:ea typeface="HGPGothicE" panose="020B0900000000000000" pitchFamily="34" charset="-128"/>
            </a:endParaRPr>
          </a:p>
          <a:p>
            <a:pPr defTabSz="1042988" eaLnBrk="1" hangingPunct="1">
              <a:lnSpc>
                <a:spcPct val="120000"/>
              </a:lnSpc>
              <a:defRPr/>
            </a:pPr>
            <a:r>
              <a:rPr lang="ja-JP" altLang="en-US" sz="1100" dirty="0">
                <a:latin typeface="HGPｺﾞｼｯｸM" panose="020B0600000000000000" pitchFamily="50" charset="-128"/>
                <a:ea typeface="HGPｺﾞｼｯｸM" panose="020B0600000000000000" pitchFamily="50" charset="-128"/>
              </a:rPr>
              <a:t>各自事務所・ご自宅からご参加ください。</a:t>
            </a:r>
            <a:endParaRPr lang="en-US" altLang="ja-JP" sz="1100" b="1" dirty="0">
              <a:latin typeface="HGPｺﾞｼｯｸM" panose="020B0600000000000000" pitchFamily="50" charset="-128"/>
              <a:ea typeface="HGPｺﾞｼｯｸM" panose="020B0600000000000000" pitchFamily="50" charset="-128"/>
            </a:endParaRPr>
          </a:p>
        </p:txBody>
      </p:sp>
      <p:sp>
        <p:nvSpPr>
          <p:cNvPr id="66" name="Text Box 13">
            <a:extLst>
              <a:ext uri="{FF2B5EF4-FFF2-40B4-BE49-F238E27FC236}">
                <a16:creationId xmlns:a16="http://schemas.microsoft.com/office/drawing/2014/main" id="{44AEB04A-077F-862C-15AA-F56B6B0D89E2}"/>
              </a:ext>
            </a:extLst>
          </p:cNvPr>
          <p:cNvSpPr txBox="1">
            <a:spLocks noChangeArrowheads="1"/>
          </p:cNvSpPr>
          <p:nvPr/>
        </p:nvSpPr>
        <p:spPr bwMode="auto">
          <a:xfrm>
            <a:off x="909783" y="5413731"/>
            <a:ext cx="834748" cy="392179"/>
          </a:xfrm>
          <a:prstGeom prst="rect">
            <a:avLst/>
          </a:prstGeom>
          <a:noFill/>
          <a:ln w="9525">
            <a:noFill/>
            <a:miter lim="800000"/>
            <a:headEnd/>
            <a:tailEnd/>
          </a:ln>
        </p:spPr>
        <p:txBody>
          <a:bodyPr lIns="104306" tIns="52153" rIns="104306" bIns="52153"/>
          <a:lstStyle/>
          <a:p>
            <a:pPr defTabSz="1042988" eaLnBrk="1" hangingPunct="1">
              <a:defRPr/>
            </a:pPr>
            <a:r>
              <a:rPr lang="ja-JP" altLang="en-US" sz="1800" dirty="0">
                <a:latin typeface="HGPGothicE" panose="020B0900000000000000" pitchFamily="34" charset="-128"/>
                <a:ea typeface="HGPGothicE" panose="020B0900000000000000" pitchFamily="34" charset="-128"/>
              </a:rPr>
              <a:t>無料</a:t>
            </a:r>
            <a:endParaRPr lang="en-US" altLang="ja-JP" sz="1100" dirty="0">
              <a:latin typeface="HGPGothicE" panose="020B0900000000000000" pitchFamily="34" charset="-128"/>
              <a:ea typeface="HGPGothicE" panose="020B0900000000000000" pitchFamily="34" charset="-128"/>
            </a:endParaRPr>
          </a:p>
        </p:txBody>
      </p:sp>
      <p:grpSp>
        <p:nvGrpSpPr>
          <p:cNvPr id="68" name="グループ化 67">
            <a:extLst>
              <a:ext uri="{FF2B5EF4-FFF2-40B4-BE49-F238E27FC236}">
                <a16:creationId xmlns:a16="http://schemas.microsoft.com/office/drawing/2014/main" id="{EBE32988-8A5D-81B5-EA13-7A8F2A8ACF6C}"/>
              </a:ext>
            </a:extLst>
          </p:cNvPr>
          <p:cNvGrpSpPr/>
          <p:nvPr/>
        </p:nvGrpSpPr>
        <p:grpSpPr>
          <a:xfrm>
            <a:off x="386695" y="4601158"/>
            <a:ext cx="570553" cy="435946"/>
            <a:chOff x="355028" y="6083249"/>
            <a:chExt cx="570553" cy="356534"/>
          </a:xfrm>
        </p:grpSpPr>
        <p:sp>
          <p:nvSpPr>
            <p:cNvPr id="69" name="角丸四角形 68">
              <a:extLst>
                <a:ext uri="{FF2B5EF4-FFF2-40B4-BE49-F238E27FC236}">
                  <a16:creationId xmlns:a16="http://schemas.microsoft.com/office/drawing/2014/main" id="{96F91BC7-F9DF-82AE-67AE-04CBDC8F1F06}"/>
                </a:ext>
              </a:extLst>
            </p:cNvPr>
            <p:cNvSpPr/>
            <p:nvPr/>
          </p:nvSpPr>
          <p:spPr>
            <a:xfrm>
              <a:off x="427253" y="6083249"/>
              <a:ext cx="426153" cy="356534"/>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a:extLst>
                <a:ext uri="{FF2B5EF4-FFF2-40B4-BE49-F238E27FC236}">
                  <a16:creationId xmlns:a16="http://schemas.microsoft.com/office/drawing/2014/main" id="{A51353A1-834C-9800-64DE-CEDD84500A2E}"/>
                </a:ext>
              </a:extLst>
            </p:cNvPr>
            <p:cNvSpPr txBox="1"/>
            <p:nvPr/>
          </p:nvSpPr>
          <p:spPr>
            <a:xfrm>
              <a:off x="355028" y="6133355"/>
              <a:ext cx="570553" cy="233396"/>
            </a:xfrm>
            <a:prstGeom prst="rect">
              <a:avLst/>
            </a:prstGeom>
            <a:noFill/>
            <a:ln>
              <a:noFill/>
            </a:ln>
          </p:spPr>
          <p:txBody>
            <a:bodyPr wrap="square" rtlCol="0">
              <a:spAutoFit/>
            </a:bodyPr>
            <a:lstStyle/>
            <a:p>
              <a:pPr algn="ct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場所</a:t>
              </a:r>
            </a:p>
          </p:txBody>
        </p:sp>
      </p:grpSp>
      <p:grpSp>
        <p:nvGrpSpPr>
          <p:cNvPr id="71" name="グループ化 70">
            <a:extLst>
              <a:ext uri="{FF2B5EF4-FFF2-40B4-BE49-F238E27FC236}">
                <a16:creationId xmlns:a16="http://schemas.microsoft.com/office/drawing/2014/main" id="{5AEC8B4E-2F87-E4B9-9E6C-27135494A11E}"/>
              </a:ext>
            </a:extLst>
          </p:cNvPr>
          <p:cNvGrpSpPr/>
          <p:nvPr/>
        </p:nvGrpSpPr>
        <p:grpSpPr>
          <a:xfrm>
            <a:off x="386695" y="5363528"/>
            <a:ext cx="570553" cy="461665"/>
            <a:chOff x="355028" y="6073634"/>
            <a:chExt cx="570553" cy="377568"/>
          </a:xfrm>
        </p:grpSpPr>
        <p:sp>
          <p:nvSpPr>
            <p:cNvPr id="72" name="角丸四角形 71">
              <a:extLst>
                <a:ext uri="{FF2B5EF4-FFF2-40B4-BE49-F238E27FC236}">
                  <a16:creationId xmlns:a16="http://schemas.microsoft.com/office/drawing/2014/main" id="{15DF4EF7-3BD1-5D84-21A1-A481249162FF}"/>
                </a:ext>
              </a:extLst>
            </p:cNvPr>
            <p:cNvSpPr/>
            <p:nvPr/>
          </p:nvSpPr>
          <p:spPr>
            <a:xfrm>
              <a:off x="427253" y="6083249"/>
              <a:ext cx="426153" cy="356534"/>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a:extLst>
                <a:ext uri="{FF2B5EF4-FFF2-40B4-BE49-F238E27FC236}">
                  <a16:creationId xmlns:a16="http://schemas.microsoft.com/office/drawing/2014/main" id="{03015E70-DA7D-0CEC-A010-127101831163}"/>
                </a:ext>
              </a:extLst>
            </p:cNvPr>
            <p:cNvSpPr txBox="1"/>
            <p:nvPr/>
          </p:nvSpPr>
          <p:spPr>
            <a:xfrm>
              <a:off x="355028" y="6073634"/>
              <a:ext cx="570553" cy="377568"/>
            </a:xfrm>
            <a:prstGeom prst="rect">
              <a:avLst/>
            </a:prstGeom>
            <a:noFill/>
            <a:ln>
              <a:noFill/>
            </a:ln>
          </p:spPr>
          <p:txBody>
            <a:bodyPr wrap="square" rtlCol="0">
              <a:spAutoFit/>
            </a:bodyPr>
            <a:lstStyle/>
            <a:p>
              <a:pPr algn="ct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参加費</a:t>
              </a:r>
            </a:p>
          </p:txBody>
        </p:sp>
      </p:grpSp>
      <p:sp>
        <p:nvSpPr>
          <p:cNvPr id="77" name="Text Box 806">
            <a:extLst>
              <a:ext uri="{FF2B5EF4-FFF2-40B4-BE49-F238E27FC236}">
                <a16:creationId xmlns:a16="http://schemas.microsoft.com/office/drawing/2014/main" id="{7D62E2BB-CD6D-4B30-62B1-75714D14CC23}"/>
              </a:ext>
            </a:extLst>
          </p:cNvPr>
          <p:cNvSpPr txBox="1">
            <a:spLocks noChangeArrowheads="1"/>
          </p:cNvSpPr>
          <p:nvPr/>
        </p:nvSpPr>
        <p:spPr bwMode="auto">
          <a:xfrm>
            <a:off x="5208466" y="5957291"/>
            <a:ext cx="1080873" cy="248145"/>
          </a:xfrm>
          <a:prstGeom prst="rect">
            <a:avLst/>
          </a:prstGeom>
          <a:noFill/>
          <a:ln w="9525">
            <a:noFill/>
            <a:miter lim="800000"/>
            <a:headEnd/>
            <a:tailEnd/>
          </a:ln>
        </p:spPr>
        <p:txBody>
          <a:bodyPr wrap="square">
            <a:spAutoFit/>
          </a:bodyPr>
          <a:lstStyle/>
          <a:p>
            <a:pPr defTabSz="1042988" eaLnBrk="1" hangingPunct="1">
              <a:lnSpc>
                <a:spcPct val="150000"/>
              </a:lnSpc>
              <a:defRPr/>
            </a:pPr>
            <a:r>
              <a:rPr lang="ja-JP" altLang="en-US" sz="800" b="1" dirty="0">
                <a:latin typeface="HGPｺﾞｼｯｸM" panose="020B0600000000000000" pitchFamily="50" charset="-128"/>
                <a:ea typeface="HGPｺﾞｼｯｸM" panose="020B0600000000000000" pitchFamily="50" charset="-128"/>
              </a:rPr>
              <a:t>はんだ　みきお</a:t>
            </a:r>
            <a:endParaRPr lang="en-US" altLang="ja-JP" sz="1050" dirty="0">
              <a:latin typeface="HGPｺﾞｼｯｸM" panose="020B0600000000000000" pitchFamily="50" charset="-128"/>
              <a:ea typeface="HGPｺﾞｼｯｸM" panose="020B0600000000000000" pitchFamily="50" charset="-128"/>
            </a:endParaRPr>
          </a:p>
        </p:txBody>
      </p:sp>
      <p:sp>
        <p:nvSpPr>
          <p:cNvPr id="79" name="Text Box 13">
            <a:extLst>
              <a:ext uri="{FF2B5EF4-FFF2-40B4-BE49-F238E27FC236}">
                <a16:creationId xmlns:a16="http://schemas.microsoft.com/office/drawing/2014/main" id="{D6779F24-4CFE-B3DA-86D7-65690CAF3C65}"/>
              </a:ext>
            </a:extLst>
          </p:cNvPr>
          <p:cNvSpPr txBox="1">
            <a:spLocks noChangeArrowheads="1"/>
          </p:cNvSpPr>
          <p:nvPr/>
        </p:nvSpPr>
        <p:spPr bwMode="auto">
          <a:xfrm>
            <a:off x="902468" y="6040886"/>
            <a:ext cx="2795961" cy="744238"/>
          </a:xfrm>
          <a:prstGeom prst="rect">
            <a:avLst/>
          </a:prstGeom>
          <a:noFill/>
          <a:ln w="9525">
            <a:noFill/>
            <a:miter lim="800000"/>
            <a:headEnd/>
            <a:tailEnd/>
          </a:ln>
        </p:spPr>
        <p:txBody>
          <a:bodyPr lIns="104306" tIns="52153" rIns="104306" bIns="52153"/>
          <a:lstStyle/>
          <a:p>
            <a:pPr defTabSz="1042988">
              <a:lnSpc>
                <a:spcPct val="120000"/>
              </a:lnSpc>
              <a:defRPr/>
            </a:pPr>
            <a:r>
              <a:rPr lang="ja-JP" altLang="en-US" sz="1200" dirty="0">
                <a:latin typeface="HGPGothicE" panose="020B0900000000000000" pitchFamily="34" charset="-128"/>
                <a:ea typeface="HGPGothicE" panose="020B0900000000000000" pitchFamily="34" charset="-128"/>
              </a:rPr>
              <a:t>東京商工会議所ウェブサイト右上、</a:t>
            </a:r>
            <a:br>
              <a:rPr lang="en-US" altLang="ja-JP" sz="1200" dirty="0">
                <a:latin typeface="HGPGothicE" panose="020B0900000000000000" pitchFamily="34" charset="-128"/>
                <a:ea typeface="HGPGothicE" panose="020B0900000000000000" pitchFamily="34" charset="-128"/>
              </a:rPr>
            </a:br>
            <a:r>
              <a:rPr lang="ja-JP" altLang="en-US" sz="1200" dirty="0">
                <a:latin typeface="HGPGothicE" panose="020B0900000000000000" pitchFamily="34" charset="-128"/>
                <a:ea typeface="HGPGothicE" panose="020B0900000000000000" pitchFamily="34" charset="-128"/>
              </a:rPr>
              <a:t>「イベントを検索」よりお申し込みください。</a:t>
            </a:r>
            <a:endParaRPr lang="en-US" altLang="ja-JP" sz="1200" dirty="0">
              <a:latin typeface="HGPGothicE" panose="020B0900000000000000" pitchFamily="34" charset="-128"/>
              <a:ea typeface="HGPGothicE" panose="020B0900000000000000" pitchFamily="34" charset="-128"/>
            </a:endParaRPr>
          </a:p>
        </p:txBody>
      </p:sp>
      <p:sp>
        <p:nvSpPr>
          <p:cNvPr id="80" name="Text Box 13">
            <a:extLst>
              <a:ext uri="{FF2B5EF4-FFF2-40B4-BE49-F238E27FC236}">
                <a16:creationId xmlns:a16="http://schemas.microsoft.com/office/drawing/2014/main" id="{60C6459E-9026-257B-E6AA-2E8CCAC8CAB8}"/>
              </a:ext>
            </a:extLst>
          </p:cNvPr>
          <p:cNvSpPr txBox="1">
            <a:spLocks noChangeArrowheads="1"/>
          </p:cNvSpPr>
          <p:nvPr/>
        </p:nvSpPr>
        <p:spPr bwMode="auto">
          <a:xfrm>
            <a:off x="919418" y="6574027"/>
            <a:ext cx="2779239" cy="355882"/>
          </a:xfrm>
          <a:prstGeom prst="rect">
            <a:avLst/>
          </a:prstGeom>
          <a:noFill/>
          <a:ln w="9525">
            <a:noFill/>
            <a:miter lim="800000"/>
            <a:headEnd/>
            <a:tailEnd/>
          </a:ln>
        </p:spPr>
        <p:txBody>
          <a:bodyPr lIns="104306" tIns="52153" rIns="104306" bIns="52153"/>
          <a:lstStyle/>
          <a:p>
            <a:pPr defTabSz="1042988" eaLnBrk="1" hangingPunct="1">
              <a:lnSpc>
                <a:spcPct val="120000"/>
              </a:lnSpc>
              <a:defRPr/>
            </a:pPr>
            <a:r>
              <a:rPr lang="en-US" altLang="ja-JP" sz="1600" dirty="0">
                <a:latin typeface="HGPGothicE" panose="020B0900000000000000" pitchFamily="34" charset="-128"/>
                <a:ea typeface="HGPGothicE" panose="020B0900000000000000" pitchFamily="34" charset="-128"/>
              </a:rPr>
              <a:t>【</a:t>
            </a:r>
            <a:r>
              <a:rPr lang="ja-JP" altLang="en-US" sz="1600" dirty="0">
                <a:latin typeface="HGPGothicE" panose="020B0900000000000000" pitchFamily="34" charset="-128"/>
                <a:ea typeface="HGPGothicE" panose="020B0900000000000000" pitchFamily="34" charset="-128"/>
              </a:rPr>
              <a:t>イベント番号</a:t>
            </a:r>
            <a:r>
              <a:rPr lang="en-US" altLang="ja-JP" sz="1600" dirty="0">
                <a:latin typeface="HGPGothicE" panose="020B0900000000000000" pitchFamily="34" charset="-128"/>
                <a:ea typeface="HGPGothicE" panose="020B0900000000000000" pitchFamily="34" charset="-128"/>
              </a:rPr>
              <a:t>】</a:t>
            </a:r>
            <a:r>
              <a:rPr lang="ja-JP" altLang="en-US" sz="1600" dirty="0">
                <a:latin typeface="HGPGothicE" panose="020B0900000000000000" pitchFamily="34" charset="-128"/>
                <a:ea typeface="HGPGothicE" panose="020B0900000000000000" pitchFamily="34" charset="-128"/>
              </a:rPr>
              <a:t> </a:t>
            </a:r>
            <a:r>
              <a:rPr lang="en-US" altLang="ja-JP" sz="1600" dirty="0">
                <a:latin typeface="HGPGothicE" panose="020B0900000000000000" pitchFamily="34" charset="-128"/>
                <a:ea typeface="HGPGothicE" panose="020B0900000000000000" pitchFamily="34" charset="-128"/>
              </a:rPr>
              <a:t>No.</a:t>
            </a:r>
          </a:p>
        </p:txBody>
      </p:sp>
      <p:sp>
        <p:nvSpPr>
          <p:cNvPr id="81" name="Text Box 2">
            <a:extLst>
              <a:ext uri="{FF2B5EF4-FFF2-40B4-BE49-F238E27FC236}">
                <a16:creationId xmlns:a16="http://schemas.microsoft.com/office/drawing/2014/main" id="{71014E3B-6A87-EDEA-2431-D0A87388EB30}"/>
              </a:ext>
            </a:extLst>
          </p:cNvPr>
          <p:cNvSpPr txBox="1">
            <a:spLocks noChangeArrowheads="1"/>
          </p:cNvSpPr>
          <p:nvPr/>
        </p:nvSpPr>
        <p:spPr bwMode="auto">
          <a:xfrm>
            <a:off x="926227" y="7536811"/>
            <a:ext cx="2805183" cy="596321"/>
          </a:xfrm>
          <a:prstGeom prst="rect">
            <a:avLst/>
          </a:prstGeom>
          <a:noFill/>
          <a:ln w="9525" algn="ctr">
            <a:noFill/>
            <a:prstDash val="sysDot"/>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23400" rIns="74295" bIns="8890" numCol="1" anchor="t" anchorCtr="0" compatLnSpc="1">
            <a:prstTxWarp prst="textNoShape">
              <a:avLst/>
            </a:prstTxWarp>
            <a:noAutofit/>
          </a:bodyPr>
          <a:lstStyle/>
          <a:p>
            <a:pPr marL="171450" lvl="0" indent="-171450">
              <a:lnSpc>
                <a:spcPct val="120000"/>
              </a:lnSpc>
              <a:buFont typeface="Arial" panose="020B0604020202020204" pitchFamily="34" charset="0"/>
              <a:buChar char="•"/>
            </a:pPr>
            <a:r>
              <a:rPr lang="ja-JP" altLang="en-US" sz="1050" dirty="0">
                <a:latin typeface="HGPGOTHICM" panose="020B0600000000000000" pitchFamily="34" charset="-128"/>
                <a:ea typeface="HGPGOTHICM" panose="020B0600000000000000" pitchFamily="34" charset="-128"/>
              </a:rPr>
              <a:t>本セミナーは</a:t>
            </a:r>
            <a:r>
              <a:rPr lang="en-US" altLang="ja-JP" sz="1050" dirty="0">
                <a:latin typeface="HGPGOTHICM" panose="020B0600000000000000" pitchFamily="34" charset="-128"/>
                <a:ea typeface="HGPGOTHICM" panose="020B0600000000000000" pitchFamily="34" charset="-128"/>
              </a:rPr>
              <a:t>Zoom</a:t>
            </a:r>
            <a:r>
              <a:rPr lang="ja-JP" altLang="en-US" sz="1050" dirty="0">
                <a:latin typeface="HGPGOTHICM" panose="020B0600000000000000" pitchFamily="34" charset="-128"/>
                <a:ea typeface="HGPGOTHICM" panose="020B0600000000000000" pitchFamily="34" charset="-128"/>
              </a:rPr>
              <a:t>を用いた</a:t>
            </a:r>
            <a:r>
              <a:rPr lang="en-US" altLang="ja-JP" sz="1050" dirty="0">
                <a:latin typeface="HGPGOTHICM" panose="020B0600000000000000" pitchFamily="34" charset="-128"/>
                <a:ea typeface="HGPGOTHICM" panose="020B0600000000000000" pitchFamily="34" charset="-128"/>
              </a:rPr>
              <a:t>WEB</a:t>
            </a:r>
            <a:r>
              <a:rPr lang="ja-JP" altLang="en-US" sz="1050" dirty="0">
                <a:latin typeface="HGPGOTHICM" panose="020B0600000000000000" pitchFamily="34" charset="-128"/>
                <a:ea typeface="HGPGOTHICM" panose="020B0600000000000000" pitchFamily="34" charset="-128"/>
              </a:rPr>
              <a:t>配信です。</a:t>
            </a:r>
          </a:p>
          <a:p>
            <a:pPr marL="171450" lvl="0" indent="-171450">
              <a:lnSpc>
                <a:spcPct val="120000"/>
              </a:lnSpc>
              <a:buFont typeface="Arial" panose="020B0604020202020204" pitchFamily="34" charset="0"/>
              <a:buChar char="•"/>
            </a:pPr>
            <a:r>
              <a:rPr lang="ja-JP" altLang="en-US" sz="1050" dirty="0">
                <a:latin typeface="HGPGOTHICM" panose="020B0600000000000000" pitchFamily="34" charset="-128"/>
                <a:ea typeface="HGPGOTHICM" panose="020B0600000000000000" pitchFamily="34" charset="-128"/>
              </a:rPr>
              <a:t>パソコン、ウェブカメラ、イヤホン等の必要機器をご準備ください。</a:t>
            </a:r>
            <a:endParaRPr kumimoji="0" lang="ja-JP" altLang="en-US" sz="1050" b="0" i="0" u="none" strike="noStrike" cap="none" normalizeH="0" baseline="0" dirty="0">
              <a:effectLst/>
              <a:latin typeface="HGPGOTHICM" panose="020B0600000000000000" pitchFamily="34" charset="-128"/>
              <a:ea typeface="HGPGOTHICM" panose="020B0600000000000000" pitchFamily="34" charset="-128"/>
            </a:endParaRPr>
          </a:p>
        </p:txBody>
      </p:sp>
      <p:sp>
        <p:nvSpPr>
          <p:cNvPr id="84" name="Text Box 13">
            <a:extLst>
              <a:ext uri="{FF2B5EF4-FFF2-40B4-BE49-F238E27FC236}">
                <a16:creationId xmlns:a16="http://schemas.microsoft.com/office/drawing/2014/main" id="{F370CD1B-CB3A-8883-9FBA-744839BA2BCE}"/>
              </a:ext>
            </a:extLst>
          </p:cNvPr>
          <p:cNvSpPr txBox="1">
            <a:spLocks noChangeArrowheads="1"/>
          </p:cNvSpPr>
          <p:nvPr/>
        </p:nvSpPr>
        <p:spPr bwMode="auto">
          <a:xfrm>
            <a:off x="902468" y="6955648"/>
            <a:ext cx="2852703" cy="453822"/>
          </a:xfrm>
          <a:prstGeom prst="rect">
            <a:avLst/>
          </a:prstGeom>
          <a:noFill/>
          <a:ln w="9525">
            <a:noFill/>
            <a:miter lim="800000"/>
            <a:headEnd/>
            <a:tailEnd/>
          </a:ln>
        </p:spPr>
        <p:txBody>
          <a:bodyPr lIns="104306" tIns="52153" rIns="104306" bIns="52153"/>
          <a:lstStyle/>
          <a:p>
            <a:pPr defTabSz="1042988">
              <a:lnSpc>
                <a:spcPct val="120000"/>
              </a:lnSpc>
              <a:defRPr/>
            </a:pPr>
            <a:r>
              <a:rPr lang="ja-JP" altLang="en-US" sz="1200" dirty="0">
                <a:latin typeface="HGPGothicE" panose="020B0900000000000000" pitchFamily="34" charset="-128"/>
                <a:ea typeface="HGPGothicE" panose="020B0900000000000000" pitchFamily="34" charset="-128"/>
              </a:rPr>
              <a:t>また、下記申込欄に必要事項をご記入の</a:t>
            </a:r>
            <a:endParaRPr lang="en-US" altLang="ja-JP" sz="1200" dirty="0">
              <a:latin typeface="HGPGothicE" panose="020B0900000000000000" pitchFamily="34" charset="-128"/>
              <a:ea typeface="HGPGothicE" panose="020B0900000000000000" pitchFamily="34" charset="-128"/>
            </a:endParaRPr>
          </a:p>
          <a:p>
            <a:pPr defTabSz="1042988">
              <a:lnSpc>
                <a:spcPct val="120000"/>
              </a:lnSpc>
              <a:defRPr/>
            </a:pPr>
            <a:r>
              <a:rPr lang="ja-JP" altLang="en-US" sz="1200" dirty="0">
                <a:latin typeface="HGPGothicE" panose="020B0900000000000000" pitchFamily="34" charset="-128"/>
                <a:ea typeface="HGPGothicE" panose="020B0900000000000000" pitchFamily="34" charset="-128"/>
              </a:rPr>
              <a:t>うえ、</a:t>
            </a:r>
            <a:r>
              <a:rPr lang="en-US" altLang="ja-JP" sz="1200" dirty="0">
                <a:latin typeface="HGPGothicE" panose="020B0900000000000000" pitchFamily="34" charset="-128"/>
                <a:ea typeface="HGPGothicE" panose="020B0900000000000000" pitchFamily="34" charset="-128"/>
              </a:rPr>
              <a:t>FAX</a:t>
            </a:r>
            <a:r>
              <a:rPr lang="ja-JP" altLang="en-US" sz="1200" dirty="0">
                <a:latin typeface="HGPGothicE" panose="020B0900000000000000" pitchFamily="34" charset="-128"/>
                <a:ea typeface="HGPGothicE" panose="020B0900000000000000" pitchFamily="34" charset="-128"/>
              </a:rPr>
              <a:t>でもお申込みいただけます。 </a:t>
            </a:r>
            <a:endParaRPr lang="en-US" altLang="ja-JP" sz="1200" dirty="0">
              <a:latin typeface="HGPGothicE" panose="020B0900000000000000" pitchFamily="34" charset="-128"/>
              <a:ea typeface="HGPGothicE" panose="020B0900000000000000" pitchFamily="34" charset="-128"/>
            </a:endParaRPr>
          </a:p>
        </p:txBody>
      </p:sp>
      <p:grpSp>
        <p:nvGrpSpPr>
          <p:cNvPr id="85" name="グループ化 84">
            <a:extLst>
              <a:ext uri="{FF2B5EF4-FFF2-40B4-BE49-F238E27FC236}">
                <a16:creationId xmlns:a16="http://schemas.microsoft.com/office/drawing/2014/main" id="{F1925F3A-97E6-D430-0A0E-859A5BDB25B5}"/>
              </a:ext>
            </a:extLst>
          </p:cNvPr>
          <p:cNvGrpSpPr/>
          <p:nvPr/>
        </p:nvGrpSpPr>
        <p:grpSpPr>
          <a:xfrm>
            <a:off x="396385" y="6009119"/>
            <a:ext cx="570553" cy="1172119"/>
            <a:chOff x="355028" y="6083249"/>
            <a:chExt cx="570553" cy="315455"/>
          </a:xfrm>
        </p:grpSpPr>
        <p:sp>
          <p:nvSpPr>
            <p:cNvPr id="86" name="角丸四角形 85">
              <a:extLst>
                <a:ext uri="{FF2B5EF4-FFF2-40B4-BE49-F238E27FC236}">
                  <a16:creationId xmlns:a16="http://schemas.microsoft.com/office/drawing/2014/main" id="{C72AC4B3-583F-38BF-9D3F-1365649CAD1F}"/>
                </a:ext>
              </a:extLst>
            </p:cNvPr>
            <p:cNvSpPr/>
            <p:nvPr/>
          </p:nvSpPr>
          <p:spPr>
            <a:xfrm>
              <a:off x="427253" y="6083249"/>
              <a:ext cx="426153" cy="315455"/>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テキスト ボックス 86">
              <a:extLst>
                <a:ext uri="{FF2B5EF4-FFF2-40B4-BE49-F238E27FC236}">
                  <a16:creationId xmlns:a16="http://schemas.microsoft.com/office/drawing/2014/main" id="{336616C2-360B-8230-75C1-D8F31ECA0962}"/>
                </a:ext>
              </a:extLst>
            </p:cNvPr>
            <p:cNvSpPr txBox="1"/>
            <p:nvPr/>
          </p:nvSpPr>
          <p:spPr>
            <a:xfrm>
              <a:off x="355028" y="6171202"/>
              <a:ext cx="570553" cy="124249"/>
            </a:xfrm>
            <a:prstGeom prst="rect">
              <a:avLst/>
            </a:prstGeom>
            <a:noFill/>
            <a:ln>
              <a:noFill/>
            </a:ln>
          </p:spPr>
          <p:txBody>
            <a:bodyPr wrap="square" rtlCol="0">
              <a:spAutoFit/>
            </a:bodyPr>
            <a:lstStyle/>
            <a:p>
              <a:pPr algn="ct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申込</a:t>
              </a:r>
              <a:endParaRPr lang="en-US" altLang="ja-JP" sz="1200" dirty="0">
                <a:solidFill>
                  <a:schemeClr val="bg1"/>
                </a:solidFill>
                <a:latin typeface="HGP創英角ｺﾞｼｯｸUB" panose="020B0900000000000000" pitchFamily="50" charset="-128"/>
                <a:ea typeface="HGP創英角ｺﾞｼｯｸUB" panose="020B0900000000000000" pitchFamily="50" charset="-128"/>
              </a:endParaRPr>
            </a:p>
            <a:p>
              <a:pPr algn="ct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方法</a:t>
              </a:r>
            </a:p>
          </p:txBody>
        </p:sp>
      </p:grpSp>
      <p:grpSp>
        <p:nvGrpSpPr>
          <p:cNvPr id="108" name="グループ化 107">
            <a:extLst>
              <a:ext uri="{FF2B5EF4-FFF2-40B4-BE49-F238E27FC236}">
                <a16:creationId xmlns:a16="http://schemas.microsoft.com/office/drawing/2014/main" id="{340015B3-225C-D044-D152-182FC6BA8BC6}"/>
              </a:ext>
            </a:extLst>
          </p:cNvPr>
          <p:cNvGrpSpPr/>
          <p:nvPr/>
        </p:nvGrpSpPr>
        <p:grpSpPr>
          <a:xfrm>
            <a:off x="396384" y="7541517"/>
            <a:ext cx="570553" cy="605624"/>
            <a:chOff x="355028" y="6083249"/>
            <a:chExt cx="570553" cy="162993"/>
          </a:xfrm>
        </p:grpSpPr>
        <p:sp>
          <p:nvSpPr>
            <p:cNvPr id="109" name="角丸四角形 108">
              <a:extLst>
                <a:ext uri="{FF2B5EF4-FFF2-40B4-BE49-F238E27FC236}">
                  <a16:creationId xmlns:a16="http://schemas.microsoft.com/office/drawing/2014/main" id="{4FCB0B18-EDA6-BD88-FF5E-09F1703967D2}"/>
                </a:ext>
              </a:extLst>
            </p:cNvPr>
            <p:cNvSpPr/>
            <p:nvPr/>
          </p:nvSpPr>
          <p:spPr>
            <a:xfrm>
              <a:off x="427253" y="6083249"/>
              <a:ext cx="426153" cy="162993"/>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テキスト ボックス 109">
              <a:extLst>
                <a:ext uri="{FF2B5EF4-FFF2-40B4-BE49-F238E27FC236}">
                  <a16:creationId xmlns:a16="http://schemas.microsoft.com/office/drawing/2014/main" id="{69DF6303-BC8F-ABE1-4B97-774997D3CB02}"/>
                </a:ext>
              </a:extLst>
            </p:cNvPr>
            <p:cNvSpPr txBox="1"/>
            <p:nvPr/>
          </p:nvSpPr>
          <p:spPr>
            <a:xfrm>
              <a:off x="355028" y="6119903"/>
              <a:ext cx="570553" cy="74549"/>
            </a:xfrm>
            <a:prstGeom prst="rect">
              <a:avLst/>
            </a:prstGeom>
            <a:noFill/>
            <a:ln>
              <a:noFill/>
            </a:ln>
          </p:spPr>
          <p:txBody>
            <a:bodyPr wrap="square" rtlCol="0">
              <a:spAutoFit/>
            </a:bodyPr>
            <a:lstStyle/>
            <a:p>
              <a:pPr algn="ctr"/>
              <a:r>
                <a:rPr lang="ja-JP" altLang="en-US" sz="1200">
                  <a:solidFill>
                    <a:schemeClr val="bg1"/>
                  </a:solidFill>
                  <a:latin typeface="HGP創英角ｺﾞｼｯｸUB" panose="020B0900000000000000" pitchFamily="50" charset="-128"/>
                  <a:ea typeface="HGP創英角ｺﾞｼｯｸUB" panose="020B0900000000000000" pitchFamily="50" charset="-128"/>
                </a:rPr>
                <a:t>備考</a:t>
              </a:r>
              <a:endParaRPr lang="ja-JP" altLang="en-US" sz="1200" dirty="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113" name="テキスト ボックス 112">
            <a:extLst>
              <a:ext uri="{FF2B5EF4-FFF2-40B4-BE49-F238E27FC236}">
                <a16:creationId xmlns:a16="http://schemas.microsoft.com/office/drawing/2014/main" id="{2C440845-3359-D82E-32A7-33D4B1DCCFFE}"/>
              </a:ext>
            </a:extLst>
          </p:cNvPr>
          <p:cNvSpPr txBox="1"/>
          <p:nvPr/>
        </p:nvSpPr>
        <p:spPr>
          <a:xfrm>
            <a:off x="5635647" y="270723"/>
            <a:ext cx="1594336" cy="448969"/>
          </a:xfrm>
          <a:prstGeom prst="rect">
            <a:avLst/>
          </a:prstGeom>
          <a:noFill/>
          <a:ln w="28575">
            <a:solidFill>
              <a:srgbClr val="C00000"/>
            </a:solidFill>
          </a:ln>
        </p:spPr>
        <p:txBody>
          <a:bodyPr wrap="square" rtlCol="0" anchor="ctr">
            <a:spAutoFit/>
          </a:bodyPr>
          <a:lstStyle/>
          <a:p>
            <a:pPr algn="ctr">
              <a:lnSpc>
                <a:spcPct val="110000"/>
              </a:lnSpc>
            </a:pPr>
            <a:r>
              <a:rPr lang="ja-JP" altLang="en-US" sz="2300" spc="-150" dirty="0">
                <a:solidFill>
                  <a:srgbClr val="C00000"/>
                </a:solidFill>
                <a:latin typeface="HGP創英角ｺﾞｼｯｸUB" panose="020B0900000000000000" pitchFamily="50" charset="-128"/>
                <a:ea typeface="HGP創英角ｺﾞｼｯｸUB" panose="020B0900000000000000" pitchFamily="50" charset="-128"/>
              </a:rPr>
              <a:t>参加費無料</a:t>
            </a:r>
            <a:endParaRPr lang="en-US" altLang="ja-JP" sz="2300" spc="-150" dirty="0">
              <a:solidFill>
                <a:srgbClr val="C00000"/>
              </a:solidFill>
              <a:latin typeface="HGP創英角ｺﾞｼｯｸUB" panose="020B0900000000000000" pitchFamily="50" charset="-128"/>
              <a:ea typeface="HGP創英角ｺﾞｼｯｸUB" panose="020B0900000000000000" pitchFamily="50" charset="-128"/>
            </a:endParaRPr>
          </a:p>
        </p:txBody>
      </p:sp>
      <p:sp>
        <p:nvSpPr>
          <p:cNvPr id="42" name="Text Box 2">
            <a:extLst>
              <a:ext uri="{FF2B5EF4-FFF2-40B4-BE49-F238E27FC236}">
                <a16:creationId xmlns:a16="http://schemas.microsoft.com/office/drawing/2014/main" id="{BD01EEBC-976B-5CBB-5951-67DFDB6A3232}"/>
              </a:ext>
            </a:extLst>
          </p:cNvPr>
          <p:cNvSpPr txBox="1">
            <a:spLocks noChangeArrowheads="1"/>
          </p:cNvSpPr>
          <p:nvPr/>
        </p:nvSpPr>
        <p:spPr bwMode="auto">
          <a:xfrm>
            <a:off x="3759949" y="7999597"/>
            <a:ext cx="3320787" cy="253192"/>
          </a:xfrm>
          <a:prstGeom prst="rect">
            <a:avLst/>
          </a:prstGeom>
          <a:noFill/>
          <a:ln w="9525" algn="ctr">
            <a:noFill/>
            <a:prstDash val="sysDot"/>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23400" rIns="74295" bIns="8890" numCol="1" anchor="t" anchorCtr="0" compatLnSpc="1">
            <a:prstTxWarp prst="textNoShape">
              <a:avLst/>
            </a:prstTxWarp>
            <a:noAutofit/>
          </a:bodyPr>
          <a:lstStyle/>
          <a:p>
            <a:pPr marL="171450" indent="-171450">
              <a:lnSpc>
                <a:spcPct val="120000"/>
              </a:lnSpc>
              <a:buFont typeface="Arial" panose="020B0604020202020204" pitchFamily="34" charset="0"/>
              <a:buChar char="•"/>
            </a:pPr>
            <a:r>
              <a:rPr lang="ja-JP" altLang="en-US" sz="1050" dirty="0">
                <a:latin typeface="HGPGOTHICM" panose="020B0600000000000000" pitchFamily="34" charset="-128"/>
                <a:ea typeface="HGPGOTHICM" panose="020B0600000000000000" pitchFamily="34" charset="-128"/>
              </a:rPr>
              <a:t>開催前日までに、</a:t>
            </a:r>
            <a:r>
              <a:rPr lang="en-US" altLang="ja-JP" sz="1050" dirty="0">
                <a:latin typeface="HGPGOTHICM" panose="020B0600000000000000" pitchFamily="34" charset="-128"/>
                <a:ea typeface="HGPGOTHICM" panose="020B0600000000000000" pitchFamily="34" charset="-128"/>
              </a:rPr>
              <a:t>Zoom</a:t>
            </a:r>
            <a:r>
              <a:rPr lang="ja-JP" altLang="en-US" sz="1050" dirty="0">
                <a:latin typeface="HGPGOTHICM" panose="020B0600000000000000" pitchFamily="34" charset="-128"/>
                <a:ea typeface="HGPGOTHICM" panose="020B0600000000000000" pitchFamily="34" charset="-128"/>
              </a:rPr>
              <a:t>「</a:t>
            </a:r>
            <a:r>
              <a:rPr lang="en-US" altLang="ja-JP" sz="1050" dirty="0">
                <a:latin typeface="HGPGOTHICM" panose="020B0600000000000000" pitchFamily="34" charset="-128"/>
                <a:ea typeface="HGPGOTHICM" panose="020B0600000000000000" pitchFamily="34" charset="-128"/>
              </a:rPr>
              <a:t>ID</a:t>
            </a:r>
            <a:r>
              <a:rPr lang="ja-JP" altLang="en-US" sz="1050" dirty="0">
                <a:latin typeface="HGPGOTHICM" panose="020B0600000000000000" pitchFamily="34" charset="-128"/>
                <a:ea typeface="HGPGOTHICM" panose="020B0600000000000000" pitchFamily="34" charset="-128"/>
              </a:rPr>
              <a:t>・</a:t>
            </a:r>
            <a:r>
              <a:rPr lang="en-US" altLang="ja-JP" sz="1050" dirty="0">
                <a:latin typeface="HGPGOTHICM" panose="020B0600000000000000" pitchFamily="34" charset="-128"/>
                <a:ea typeface="HGPGOTHICM" panose="020B0600000000000000" pitchFamily="34" charset="-128"/>
              </a:rPr>
              <a:t>PW</a:t>
            </a:r>
            <a:r>
              <a:rPr lang="ja-JP" altLang="en-US" sz="1050" dirty="0">
                <a:latin typeface="HGPGOTHICM" panose="020B0600000000000000" pitchFamily="34" charset="-128"/>
                <a:ea typeface="HGPGOTHICM" panose="020B0600000000000000" pitchFamily="34" charset="-128"/>
              </a:rPr>
              <a:t>」等を送付いたします。</a:t>
            </a:r>
          </a:p>
          <a:p>
            <a:pPr lvl="0">
              <a:lnSpc>
                <a:spcPct val="120000"/>
              </a:lnSpc>
            </a:pPr>
            <a:endParaRPr kumimoji="0" lang="ja-JP" altLang="en-US" sz="1050" b="0" i="0" u="none" strike="noStrike" cap="none" normalizeH="0" baseline="0" dirty="0">
              <a:effectLst/>
              <a:latin typeface="HGPGOTHICM" panose="020B0600000000000000" pitchFamily="34" charset="-128"/>
              <a:ea typeface="HGPGOTHICM" panose="020B0600000000000000" pitchFamily="34" charset="-128"/>
            </a:endParaRPr>
          </a:p>
        </p:txBody>
      </p:sp>
      <p:pic>
        <p:nvPicPr>
          <p:cNvPr id="3" name="図 2"/>
          <p:cNvPicPr>
            <a:picLocks noChangeAspect="1"/>
          </p:cNvPicPr>
          <p:nvPr/>
        </p:nvPicPr>
        <p:blipFill>
          <a:blip r:embed="rId3"/>
          <a:stretch>
            <a:fillRect/>
          </a:stretch>
        </p:blipFill>
        <p:spPr>
          <a:xfrm>
            <a:off x="6524842" y="5458790"/>
            <a:ext cx="819150" cy="1266825"/>
          </a:xfrm>
          <a:prstGeom prst="rect">
            <a:avLst/>
          </a:prstGeom>
        </p:spPr>
      </p:pic>
    </p:spTree>
    <p:extLst>
      <p:ext uri="{BB962C8B-B14F-4D97-AF65-F5344CB8AC3E}">
        <p14:creationId xmlns:p14="http://schemas.microsoft.com/office/powerpoint/2010/main" val="367615937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1382</TotalTime>
  <Words>531</Words>
  <Application>Microsoft Office PowerPoint</Application>
  <PresentationFormat>ユーザー設定</PresentationFormat>
  <Paragraphs>52</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3</vt:i4>
      </vt:variant>
      <vt:variant>
        <vt:lpstr>スライド タイトル</vt:lpstr>
      </vt:variant>
      <vt:variant>
        <vt:i4>1</vt:i4>
      </vt:variant>
    </vt:vector>
  </HeadingPairs>
  <TitlesOfParts>
    <vt:vector size="13" baseType="lpstr">
      <vt:lpstr>HGPGothicE</vt:lpstr>
      <vt:lpstr>HGPｺﾞｼｯｸM</vt:lpstr>
      <vt:lpstr>HGPｺﾞｼｯｸM</vt:lpstr>
      <vt:lpstr>HGP創英角ｺﾞｼｯｸUB</vt:lpstr>
      <vt:lpstr>Meiryo</vt:lpstr>
      <vt:lpstr>Yu Gothic</vt:lpstr>
      <vt:lpstr>Yu Gothic</vt:lpstr>
      <vt:lpstr>Arial</vt:lpstr>
      <vt:lpstr>Calibri</vt:lpstr>
      <vt:lpstr>Office テーマ</vt:lpstr>
      <vt:lpstr>デザインの設定</vt:lpstr>
      <vt:lpstr>1_デザインの設定</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タイトル</dc:title>
  <dc:creator>土本 亜希子</dc:creator>
  <cp:lastModifiedBy>半田 幹雄</cp:lastModifiedBy>
  <cp:revision>157</cp:revision>
  <cp:lastPrinted>2023-07-18T01:14:10Z</cp:lastPrinted>
  <dcterms:created xsi:type="dcterms:W3CDTF">2019-10-15T07:51:28Z</dcterms:created>
  <dcterms:modified xsi:type="dcterms:W3CDTF">2023-07-18T01:16:11Z</dcterms:modified>
</cp:coreProperties>
</file>